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7" r:id="rId5"/>
    <p:sldId id="264" r:id="rId6"/>
    <p:sldId id="271" r:id="rId7"/>
    <p:sldId id="272" r:id="rId8"/>
    <p:sldId id="268" r:id="rId9"/>
    <p:sldId id="273" r:id="rId10"/>
    <p:sldId id="269" r:id="rId11"/>
    <p:sldId id="274" r:id="rId12"/>
    <p:sldId id="27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91" d="100"/>
          <a:sy n="91" d="100"/>
        </p:scale>
        <p:origin x="27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66953-AFA0-4874-8F1C-F5FE40BF04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77E5FA-C629-41A7-89E9-1C9E3F8929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F02577-6934-4B95-B0B1-595E90A86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84658-9464-4B5F-9EFB-A85333CF1B1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026E6-B059-49E4-90FE-564A1A37A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891DB8-59AA-4C17-AA3E-D6414DF46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F51-0057-4E01-9AB6-ABFB3167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134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92083-9080-4055-9DCC-FAF073D4B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C5D1D8-AB67-4170-B4BA-198A08E6E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D33F9C-CBB1-4E7F-AB7B-DE5A8FBE2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84658-9464-4B5F-9EFB-A85333CF1B1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380577-4C7A-491C-9FA3-20781922D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9CB84-2D55-4F1F-A1CB-4F8D52FE4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F51-0057-4E01-9AB6-ABFB3167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17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4E137D-9DBA-4F7D-BF5D-8BE90B078E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E95806-FE8F-4C29-BB37-289A28DD3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C13FC-F2D7-4595-8D75-E93FA8A3A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84658-9464-4B5F-9EFB-A85333CF1B1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77C21-310A-4F4B-B231-93280F077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F610-0C45-4A8B-8E8B-C9D13C606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F51-0057-4E01-9AB6-ABFB3167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928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0213A-5B48-433E-A0B6-C3B33393A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5C1B1-2375-4DAA-8EE5-4002540BE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CC3E7-E479-4227-949E-FCDF02DCD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84658-9464-4B5F-9EFB-A85333CF1B1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E45A2-BBD9-4862-AD47-5917A357A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7EF902-CA98-4ACC-91CA-E6E526DB9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F51-0057-4E01-9AB6-ABFB3167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45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EAC9F-35D2-4970-B75C-E954C91BB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DF24D-4370-4197-AB0E-EEC75585C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215D6-ED9F-496C-B6F4-8E746B555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84658-9464-4B5F-9EFB-A85333CF1B1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D6B0AC-0FEE-4C86-9CCE-9597D8BB1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FA551-D31F-4FD9-BDE8-46751198E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F51-0057-4E01-9AB6-ABFB3167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785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85516-3EF9-4B12-A565-A1D8BDDAD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EC3B18-2180-4DE0-B46A-E55BDBE279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F5D822-EBFB-4168-A5F2-33B80625E9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AA8245-E202-45C6-AE37-0DE0724AC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84658-9464-4B5F-9EFB-A85333CF1B1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BB427C-1980-4DB0-A530-D37AFF166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7CAC13-64CD-47CD-AB30-24E1EC790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F51-0057-4E01-9AB6-ABFB3167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529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C5D86-C769-4809-BDC8-F68385EAC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968972-C7DB-4C22-99AE-D32873AB9A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0FA0DA-2563-4741-B52C-B6A2BF4B40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A1631A-9305-497D-B75E-25A0F300BD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61113E-8FF8-4287-B6A6-196102467F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2A185-DE84-4B82-8BD1-0DBB1C575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84658-9464-4B5F-9EFB-A85333CF1B1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400BC-A9EB-4F97-B12F-D49A5E799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85DA45-67E2-43A8-8AF4-C1D65789A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F51-0057-4E01-9AB6-ABFB3167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52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DD9F2-15D6-433A-8945-A7F644586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6D1D8D-FD63-4E5A-A72B-6BA898A53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84658-9464-4B5F-9EFB-A85333CF1B1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27CCB7-D098-476A-988D-58F4E9FA2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ECC2DB-2B73-4D26-B784-0F206B13B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F51-0057-4E01-9AB6-ABFB3167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308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BD1D27-471C-4AC6-BC7B-166DDAC64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84658-9464-4B5F-9EFB-A85333CF1B1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49E98F-05B0-473F-B11A-0D7925E88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59BFE8-908A-4C54-9273-091A88212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F51-0057-4E01-9AB6-ABFB3167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726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CDD48-230A-4E98-8E7C-164838B1C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29B8B-4355-4ECB-8D07-6186F0967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02448B-8AE1-4BB9-B797-1B5236E21C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0189C3-5E6D-4E75-A91A-9FF75BFF9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84658-9464-4B5F-9EFB-A85333CF1B1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94B526-2670-4A81-A3F6-C21FDAABE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EE705-ED0A-4AF2-A13A-7BE45C801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F51-0057-4E01-9AB6-ABFB3167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788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A2418-B1A6-4B5B-AC32-7EA3B57E5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9AF8F5-7503-4763-B7AA-53CDFCA232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0E9D65-B4A3-41A3-A605-C44B489BF4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88A217-5503-4500-8C07-1083BA4A9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84658-9464-4B5F-9EFB-A85333CF1B1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1133B6-B0F9-4239-9AE7-7093EF66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220409-D6B1-43E2-9007-6CB691D42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B8F51-0057-4E01-9AB6-ABFB3167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000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41EC17-ECE7-41D2-A2AB-0DDC66597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8497C-09F2-4242-AE59-02D54BE11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145A7-0A3F-4E26-A3CC-6B93303BB5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E84658-9464-4B5F-9EFB-A85333CF1B1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8ECFC-8FC4-4365-9F21-FAE1599EF5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78D0D-41C3-4060-B420-D01841AE8B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B8F51-0057-4E01-9AB6-ABFB316707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714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E901982-2A86-4876-A8DD-D2DD45D6CE3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/>
              <a:t>Woody Plants for Brunswick County Landscapes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1CB86C46-049F-487B-84D0-CB14BFDC10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en-US" dirty="0"/>
              <a:t>Planting Woody Plants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AFBCF5E6-ECF4-4187-BAD4-944BF0EF42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0" y="1371600"/>
            <a:ext cx="4724400" cy="5257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Balled and </a:t>
            </a:r>
            <a:r>
              <a:rPr lang="en-US" dirty="0" err="1"/>
              <a:t>Burlapped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Cut wire basket and pull back burlap from top 1/3 to 1/2 of root ball</a:t>
            </a:r>
          </a:p>
          <a:p>
            <a:pPr lvl="1" eaLnBrk="1" hangingPunct="1">
              <a:defRPr/>
            </a:pPr>
            <a:r>
              <a:rPr lang="en-US" dirty="0"/>
              <a:t>Do not break up root ball</a:t>
            </a:r>
          </a:p>
          <a:p>
            <a:pPr lvl="1" eaLnBrk="1" hangingPunct="1">
              <a:defRPr/>
            </a:pPr>
            <a:r>
              <a:rPr lang="en-US" dirty="0"/>
              <a:t>B&amp;B plants transplant best when dormant (late fall – early spring)</a:t>
            </a:r>
          </a:p>
          <a:p>
            <a:pPr lvl="1" eaLnBrk="1" hangingPunct="1">
              <a:defRPr/>
            </a:pPr>
            <a:r>
              <a:rPr lang="en-US" dirty="0"/>
              <a:t>Adapt best when going to lighter texture soils (</a:t>
            </a:r>
            <a:r>
              <a:rPr lang="en-US" dirty="0" err="1"/>
              <a:t>eg.</a:t>
            </a:r>
            <a:r>
              <a:rPr lang="en-US" dirty="0"/>
              <a:t> clay </a:t>
            </a:r>
            <a:r>
              <a:rPr lang="en-US" dirty="0" err="1"/>
              <a:t>rootball</a:t>
            </a:r>
            <a:r>
              <a:rPr lang="en-US" dirty="0"/>
              <a:t> to sandy soil)</a:t>
            </a:r>
          </a:p>
          <a:p>
            <a:pPr lvl="1" eaLnBrk="1" hangingPunct="1">
              <a:defRPr/>
            </a:pPr>
            <a:endParaRPr lang="en-US" dirty="0"/>
          </a:p>
        </p:txBody>
      </p:sp>
      <p:pic>
        <p:nvPicPr>
          <p:cNvPr id="12292" name="Picture 5" descr="bbpic2">
            <a:extLst>
              <a:ext uri="{FF2B5EF4-FFF2-40B4-BE49-F238E27FC236}">
                <a16:creationId xmlns:a16="http://schemas.microsoft.com/office/drawing/2014/main" id="{E5440982-235A-45AD-98E3-B22C6A79D1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1" y="1447800"/>
            <a:ext cx="3952875" cy="523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67DD485F-A9F4-4923-BA3C-87AFBB1B6E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Establishing Woody Plants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8C6F4259-569F-4ABD-A3E1-A4DAC678D5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1371601"/>
            <a:ext cx="56388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The 1</a:t>
            </a:r>
            <a:r>
              <a:rPr lang="en-US" baseline="30000" dirty="0"/>
              <a:t>st</a:t>
            </a:r>
            <a:r>
              <a:rPr lang="en-US" dirty="0"/>
              <a:t> year it sleeps, the 2</a:t>
            </a:r>
            <a:r>
              <a:rPr lang="en-US" baseline="30000" dirty="0"/>
              <a:t>nd</a:t>
            </a:r>
            <a:r>
              <a:rPr lang="en-US" dirty="0"/>
              <a:t> year it creeps, the 3</a:t>
            </a:r>
            <a:r>
              <a:rPr lang="en-US" baseline="30000" dirty="0"/>
              <a:t>rd</a:t>
            </a:r>
            <a:r>
              <a:rPr lang="en-US" dirty="0"/>
              <a:t> year it leaps!</a:t>
            </a:r>
          </a:p>
          <a:p>
            <a:pPr eaLnBrk="1" hangingPunct="1">
              <a:defRPr/>
            </a:pPr>
            <a:r>
              <a:rPr lang="en-US" dirty="0"/>
              <a:t>Water every few days for first           few weeks then cut down to once a week through first season if no rainfall</a:t>
            </a:r>
          </a:p>
          <a:p>
            <a:pPr eaLnBrk="1" hangingPunct="1">
              <a:defRPr/>
            </a:pPr>
            <a:r>
              <a:rPr lang="en-US" dirty="0"/>
              <a:t>Mulch!</a:t>
            </a:r>
          </a:p>
          <a:p>
            <a:pPr eaLnBrk="1" hangingPunct="1">
              <a:defRPr/>
            </a:pPr>
            <a:r>
              <a:rPr lang="en-US" dirty="0"/>
              <a:t>Most trees take </a:t>
            </a:r>
            <a:r>
              <a:rPr lang="en-US" u="sng" dirty="0"/>
              <a:t>2-3 years </a:t>
            </a:r>
            <a:r>
              <a:rPr lang="en-US" dirty="0"/>
              <a:t>to become fully established</a:t>
            </a:r>
          </a:p>
        </p:txBody>
      </p:sp>
      <p:pic>
        <p:nvPicPr>
          <p:cNvPr id="13316" name="Picture 4">
            <a:extLst>
              <a:ext uri="{FF2B5EF4-FFF2-40B4-BE49-F238E27FC236}">
                <a16:creationId xmlns:a16="http://schemas.microsoft.com/office/drawing/2014/main" id="{5ECE2D6B-C367-46D4-B18F-9536E1D6B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2026" y="2514600"/>
            <a:ext cx="3355975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TextBox 4">
            <a:extLst>
              <a:ext uri="{FF2B5EF4-FFF2-40B4-BE49-F238E27FC236}">
                <a16:creationId xmlns:a16="http://schemas.microsoft.com/office/drawing/2014/main" id="{6C8C38E7-3CD9-45B1-8234-C34FFD098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5410200"/>
            <a:ext cx="3124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Tree Gator </a:t>
            </a:r>
            <a:r>
              <a:rPr lang="en-US" altLang="en-US"/>
              <a:t>– slowly releases water to the root zone over several hours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C177C89-1A4E-456E-92C3-B26390B2C9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Fertilizing Woody Plants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24887207-459A-4CD7-8AAE-BB34A767CC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1447801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Incorporate lime, phosphorous (P) and potassium (K) at planting according to soil test results – No nitrogen (N) first year, want root growth not top growth!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Exception = extremely sandy soils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Soil test every 3</a:t>
            </a:r>
            <a:r>
              <a:rPr lang="en-US" baseline="30000" dirty="0"/>
              <a:t>rd</a:t>
            </a:r>
            <a:r>
              <a:rPr lang="en-US" dirty="0"/>
              <a:t> year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Standard Nitrogen recommendation:                            1 lb of actual N per 1000/ft per year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Best applied in early spring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Use slow release fertilizer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endParaRPr lang="en-US" dirty="0"/>
          </a:p>
        </p:txBody>
      </p:sp>
      <p:pic>
        <p:nvPicPr>
          <p:cNvPr id="14340" name="Picture 4">
            <a:extLst>
              <a:ext uri="{FF2B5EF4-FFF2-40B4-BE49-F238E27FC236}">
                <a16:creationId xmlns:a16="http://schemas.microsoft.com/office/drawing/2014/main" id="{E94B490E-8648-42B3-911B-0AD9A85EEB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71" b="8571"/>
          <a:stretch>
            <a:fillRect/>
          </a:stretch>
        </p:blipFill>
        <p:spPr bwMode="auto">
          <a:xfrm>
            <a:off x="7848600" y="3581400"/>
            <a:ext cx="2667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Box 5">
            <a:extLst>
              <a:ext uri="{FF2B5EF4-FFF2-40B4-BE49-F238E27FC236}">
                <a16:creationId xmlns:a16="http://schemas.microsoft.com/office/drawing/2014/main" id="{1EAC5AF8-152D-4E2A-980E-F5389DB16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5934075"/>
            <a:ext cx="26670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/>
              <a:t>Avoid fertilizer spikes – They are not very effective</a:t>
            </a:r>
          </a:p>
        </p:txBody>
      </p:sp>
      <p:sp>
        <p:nvSpPr>
          <p:cNvPr id="14342" name="TextBox 6">
            <a:extLst>
              <a:ext uri="{FF2B5EF4-FFF2-40B4-BE49-F238E27FC236}">
                <a16:creationId xmlns:a16="http://schemas.microsoft.com/office/drawing/2014/main" id="{A56C04DF-1142-4EF6-B19B-901E4C54F1E1}"/>
              </a:ext>
            </a:extLst>
          </p:cNvPr>
          <p:cNvSpPr txBox="1">
            <a:spLocks noChangeArrowheads="1"/>
          </p:cNvSpPr>
          <p:nvPr/>
        </p:nvSpPr>
        <p:spPr bwMode="auto">
          <a:xfrm rot="20186964">
            <a:off x="8424863" y="4467226"/>
            <a:ext cx="971550" cy="3667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343" name="TextBox 8">
            <a:extLst>
              <a:ext uri="{FF2B5EF4-FFF2-40B4-BE49-F238E27FC236}">
                <a16:creationId xmlns:a16="http://schemas.microsoft.com/office/drawing/2014/main" id="{217AA130-205D-4395-9A4C-F1BDF94DF3CC}"/>
              </a:ext>
            </a:extLst>
          </p:cNvPr>
          <p:cNvSpPr txBox="1">
            <a:spLocks noChangeArrowheads="1"/>
          </p:cNvSpPr>
          <p:nvPr/>
        </p:nvSpPr>
        <p:spPr bwMode="auto">
          <a:xfrm rot="14475221">
            <a:off x="8331994" y="3699669"/>
            <a:ext cx="184150" cy="366712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9EE4FFA-A4F9-4281-8B75-6DFC8254D4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Woody Plants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385FDFB-D911-4696-B2A5-1E4E30206C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1524001"/>
            <a:ext cx="4800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Include: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Trees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Small: under 30’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Large: over 30’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Shrubs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Small: under 4’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Medium: 4’-8’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dirty="0"/>
              <a:t>Large: 8’+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Vines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Groundcovers</a:t>
            </a:r>
          </a:p>
        </p:txBody>
      </p:sp>
      <p:pic>
        <p:nvPicPr>
          <p:cNvPr id="4100" name="Picture 8" descr="TreeCanopy">
            <a:extLst>
              <a:ext uri="{FF2B5EF4-FFF2-40B4-BE49-F238E27FC236}">
                <a16:creationId xmlns:a16="http://schemas.microsoft.com/office/drawing/2014/main" id="{D4BF2753-A6BC-4922-B6BE-033C43B9AE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676401"/>
            <a:ext cx="3136900" cy="4810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55223CDC-2AA8-4965-BC01-FD3813EB18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Woody Plant Stems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50191FB-49F8-4875-B40A-51EDB3EEE9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4343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The only living part of  woody stems is directly under the bark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If you cut through the phloem and xylem you kill the plant!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Palms and Conifers are different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Keep weed trimmers away from tree trunks!</a:t>
            </a:r>
          </a:p>
        </p:txBody>
      </p:sp>
      <p:pic>
        <p:nvPicPr>
          <p:cNvPr id="5124" name="Picture 5" descr="07820f01">
            <a:extLst>
              <a:ext uri="{FF2B5EF4-FFF2-40B4-BE49-F238E27FC236}">
                <a16:creationId xmlns:a16="http://schemas.microsoft.com/office/drawing/2014/main" id="{BAFBEEBE-E8D2-4200-ABE4-CDD6C83321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2286000"/>
            <a:ext cx="4191000" cy="383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A83495B-3A8C-4809-BD31-5CEAB3654E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Tree Roots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45F2E92-3087-416C-9EA1-A927EEB4CA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295401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Extend to 3x the width of the canopy</a:t>
            </a:r>
          </a:p>
          <a:p>
            <a:pPr eaLnBrk="1" hangingPunct="1">
              <a:defRPr/>
            </a:pPr>
            <a:r>
              <a:rPr lang="en-US" dirty="0"/>
              <a:t>Feeder roots are in top 6”-12” of the soil</a:t>
            </a:r>
          </a:p>
          <a:p>
            <a:pPr lvl="1" eaLnBrk="1" hangingPunct="1">
              <a:defRPr/>
            </a:pPr>
            <a:r>
              <a:rPr lang="en-US" dirty="0"/>
              <a:t>So are grass roots: be careful with herbicides!</a:t>
            </a:r>
          </a:p>
          <a:p>
            <a:pPr lvl="1" eaLnBrk="1" hangingPunct="1">
              <a:defRPr/>
            </a:pPr>
            <a:r>
              <a:rPr lang="en-US" dirty="0"/>
              <a:t>Protect during construction</a:t>
            </a:r>
          </a:p>
          <a:p>
            <a:pPr eaLnBrk="1" hangingPunct="1">
              <a:defRPr/>
            </a:pPr>
            <a:endParaRPr lang="en-US" dirty="0"/>
          </a:p>
        </p:txBody>
      </p:sp>
      <p:pic>
        <p:nvPicPr>
          <p:cNvPr id="6148" name="Picture 5" descr="Illustration 1">
            <a:extLst>
              <a:ext uri="{FF2B5EF4-FFF2-40B4-BE49-F238E27FC236}">
                <a16:creationId xmlns:a16="http://schemas.microsoft.com/office/drawing/2014/main" id="{35CD6DC8-C1AC-471C-92DF-530DB84A5B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505200"/>
            <a:ext cx="6186488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383B54F-7A05-4DE9-B427-4648DD3675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7974"/>
            <a:ext cx="105156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/>
              <a:t>Buying and Planting Woody Plants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88786DA0-DC5C-418D-B399-306D920C31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Container Grown versus Balled and Burlapped</a:t>
            </a:r>
          </a:p>
        </p:txBody>
      </p:sp>
      <p:pic>
        <p:nvPicPr>
          <p:cNvPr id="7172" name="Picture 7" descr="BBdugTrees">
            <a:extLst>
              <a:ext uri="{FF2B5EF4-FFF2-40B4-BE49-F238E27FC236}">
                <a16:creationId xmlns:a16="http://schemas.microsoft.com/office/drawing/2014/main" id="{ABBD02CE-4B68-4D1A-A525-040106010B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209800"/>
            <a:ext cx="3619500" cy="3695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9" descr="155">
            <a:extLst>
              <a:ext uri="{FF2B5EF4-FFF2-40B4-BE49-F238E27FC236}">
                <a16:creationId xmlns:a16="http://schemas.microsoft.com/office/drawing/2014/main" id="{7112FD81-3E70-4B94-A317-F8859D935C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209800"/>
            <a:ext cx="4495800" cy="3722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Text Box 10">
            <a:extLst>
              <a:ext uri="{FF2B5EF4-FFF2-40B4-BE49-F238E27FC236}">
                <a16:creationId xmlns:a16="http://schemas.microsoft.com/office/drawing/2014/main" id="{33AB98ED-6C82-4698-8FC0-B8ADA562A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943601"/>
            <a:ext cx="411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/>
              <a:t>All roots contained – may be circling</a:t>
            </a:r>
          </a:p>
        </p:txBody>
      </p:sp>
      <p:sp>
        <p:nvSpPr>
          <p:cNvPr id="7175" name="Text Box 11">
            <a:extLst>
              <a:ext uri="{FF2B5EF4-FFF2-40B4-BE49-F238E27FC236}">
                <a16:creationId xmlns:a16="http://schemas.microsoft.com/office/drawing/2014/main" id="{5FECD5C2-D869-495E-86A8-A563D00C1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6019801"/>
            <a:ext cx="4038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/>
              <a:t>Much of root system cut – root ball wrapped in burlap and wire basket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63CA491C-08E5-4F9D-9186-5F8F6ECBAF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Buying Quality Trees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31FEC9D8-DB78-428B-B2B2-DDB24110EF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3600" y="1524001"/>
            <a:ext cx="8229600" cy="45307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dirty="0"/>
              <a:t>Want to see root collar and trunk flare on trees</a:t>
            </a:r>
          </a:p>
        </p:txBody>
      </p:sp>
      <p:pic>
        <p:nvPicPr>
          <p:cNvPr id="8196" name="Picture 4" descr="RootCollar">
            <a:extLst>
              <a:ext uri="{FF2B5EF4-FFF2-40B4-BE49-F238E27FC236}">
                <a16:creationId xmlns:a16="http://schemas.microsoft.com/office/drawing/2014/main" id="{221258B4-908B-433C-AC40-027638D919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438401"/>
            <a:ext cx="5791200" cy="361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Text Box 5">
            <a:extLst>
              <a:ext uri="{FF2B5EF4-FFF2-40B4-BE49-F238E27FC236}">
                <a16:creationId xmlns:a16="http://schemas.microsoft.com/office/drawing/2014/main" id="{D2B36580-49A9-48C1-8EBC-D07F544D99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6172200"/>
            <a:ext cx="807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/>
              <a:t>Potted and Planted trees should NOT look like a light pole!</a:t>
            </a:r>
          </a:p>
        </p:txBody>
      </p:sp>
      <p:pic>
        <p:nvPicPr>
          <p:cNvPr id="8198" name="Picture 7" descr="buying1">
            <a:extLst>
              <a:ext uri="{FF2B5EF4-FFF2-40B4-BE49-F238E27FC236}">
                <a16:creationId xmlns:a16="http://schemas.microsoft.com/office/drawing/2014/main" id="{6D1E2EC9-09B8-48F7-9CDA-79DCD9DDAD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1" y="2438400"/>
            <a:ext cx="1560513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8C778BAD-F16E-4666-ACC8-6F4CF5BDF6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Planting Trees and Shrubs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4427194-F77F-4C05-8151-221FDF2446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5715000" cy="4876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Dig a $5 hole for a 5 cent plant!</a:t>
            </a:r>
          </a:p>
          <a:p>
            <a:pPr eaLnBrk="1" hangingPunct="1">
              <a:defRPr/>
            </a:pPr>
            <a:r>
              <a:rPr lang="en-US" dirty="0"/>
              <a:t>No deeper than depth of root ball</a:t>
            </a:r>
          </a:p>
          <a:p>
            <a:pPr lvl="1" eaLnBrk="1" hangingPunct="1">
              <a:defRPr/>
            </a:pPr>
            <a:r>
              <a:rPr lang="en-US" b="1" dirty="0"/>
              <a:t>Planting too deep common cause of woody plant failure</a:t>
            </a:r>
          </a:p>
          <a:p>
            <a:pPr eaLnBrk="1" hangingPunct="1">
              <a:defRPr/>
            </a:pPr>
            <a:r>
              <a:rPr lang="en-US" dirty="0"/>
              <a:t>2 to 3 times wider than root ball</a:t>
            </a:r>
          </a:p>
          <a:p>
            <a:pPr eaLnBrk="1" hangingPunct="1">
              <a:defRPr/>
            </a:pPr>
            <a:r>
              <a:rPr lang="en-US" b="1" dirty="0"/>
              <a:t>Amend planting </a:t>
            </a:r>
            <a:r>
              <a:rPr lang="en-US" b="1" u="sng" dirty="0"/>
              <a:t>bed</a:t>
            </a:r>
            <a:r>
              <a:rPr lang="en-US" b="1" dirty="0"/>
              <a:t>, not just planting hole</a:t>
            </a:r>
          </a:p>
          <a:p>
            <a:pPr eaLnBrk="1" hangingPunct="1">
              <a:defRPr/>
            </a:pPr>
            <a:r>
              <a:rPr lang="en-US" dirty="0"/>
              <a:t>Water in well to avoid air pockets</a:t>
            </a:r>
          </a:p>
          <a:p>
            <a:pPr eaLnBrk="1" hangingPunct="1">
              <a:defRPr/>
            </a:pPr>
            <a:r>
              <a:rPr lang="en-US" dirty="0"/>
              <a:t>Build small </a:t>
            </a:r>
            <a:r>
              <a:rPr lang="en-US" dirty="0" err="1"/>
              <a:t>berm</a:t>
            </a:r>
            <a:r>
              <a:rPr lang="en-US" dirty="0"/>
              <a:t> to hold water – remove after first season</a:t>
            </a:r>
          </a:p>
          <a:p>
            <a:pPr eaLnBrk="1" hangingPunct="1">
              <a:defRPr/>
            </a:pPr>
            <a:endParaRPr lang="en-US" dirty="0"/>
          </a:p>
        </p:txBody>
      </p:sp>
      <p:pic>
        <p:nvPicPr>
          <p:cNvPr id="9220" name="Picture 5" descr="tree2">
            <a:extLst>
              <a:ext uri="{FF2B5EF4-FFF2-40B4-BE49-F238E27FC236}">
                <a16:creationId xmlns:a16="http://schemas.microsoft.com/office/drawing/2014/main" id="{37536A21-7597-4AAE-9E8D-3D0C3F1DD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850" y="3352800"/>
            <a:ext cx="2978150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FBF2ACFE-CBB6-47E9-97F1-AF558FD4E9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Planting Woody Plants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0C2D48B9-6D1D-4E35-83D4-E6845A62D2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44958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b="1" dirty="0"/>
              <a:t>Container Grown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Always check for circling roots!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Cut through circling roots and break up the root system of root bound plants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If not cut, circling roots will continue to circle and may eventually girdle trees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Can be planted year round as long as can keep watered – </a:t>
            </a:r>
            <a:r>
              <a:rPr lang="en-US" b="1" dirty="0"/>
              <a:t>fall best time to plant </a:t>
            </a:r>
          </a:p>
        </p:txBody>
      </p:sp>
      <p:pic>
        <p:nvPicPr>
          <p:cNvPr id="10244" name="Picture 5" descr="circling1">
            <a:extLst>
              <a:ext uri="{FF2B5EF4-FFF2-40B4-BE49-F238E27FC236}">
                <a16:creationId xmlns:a16="http://schemas.microsoft.com/office/drawing/2014/main" id="{62709DC2-3CB2-42D7-AC8C-91BCE3C246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1" y="3200401"/>
            <a:ext cx="3362325" cy="3362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5" name="Picture 7" descr="s3">
            <a:extLst>
              <a:ext uri="{FF2B5EF4-FFF2-40B4-BE49-F238E27FC236}">
                <a16:creationId xmlns:a16="http://schemas.microsoft.com/office/drawing/2014/main" id="{2F3A458F-9EC3-44A3-9FD1-0AEA6B9220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447800"/>
            <a:ext cx="30480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" descr="Diagram 2">
            <a:extLst>
              <a:ext uri="{FF2B5EF4-FFF2-40B4-BE49-F238E27FC236}">
                <a16:creationId xmlns:a16="http://schemas.microsoft.com/office/drawing/2014/main" id="{6C82A0E7-2B65-431E-919B-6E24264DC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57201"/>
            <a:ext cx="7239000" cy="611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 Box 6">
            <a:extLst>
              <a:ext uri="{FF2B5EF4-FFF2-40B4-BE49-F238E27FC236}">
                <a16:creationId xmlns:a16="http://schemas.microsoft.com/office/drawing/2014/main" id="{772018F3-6158-4186-9F51-05106B0E6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33400"/>
            <a:ext cx="1676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 dirty="0"/>
              <a:t>Planting a  container grown tree or shrub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507</Words>
  <Application>Microsoft Office PowerPoint</Application>
  <PresentationFormat>Widescreen</PresentationFormat>
  <Paragraphs>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Office Theme</vt:lpstr>
      <vt:lpstr>Woody Plants for Brunswick County Landscapes</vt:lpstr>
      <vt:lpstr>Woody Plants</vt:lpstr>
      <vt:lpstr>Woody Plant Stems</vt:lpstr>
      <vt:lpstr>Tree Roots</vt:lpstr>
      <vt:lpstr>Buying and Planting Woody Plants</vt:lpstr>
      <vt:lpstr>Buying Quality Trees</vt:lpstr>
      <vt:lpstr>Planting Trees and Shrubs</vt:lpstr>
      <vt:lpstr>Planting Woody Plants</vt:lpstr>
      <vt:lpstr>PowerPoint Presentation</vt:lpstr>
      <vt:lpstr>Planting Woody Plants</vt:lpstr>
      <vt:lpstr>Establishing Woody Plants</vt:lpstr>
      <vt:lpstr>Fertilizing Woody Plants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Woods</dc:creator>
  <cp:lastModifiedBy>Pam Henson</cp:lastModifiedBy>
  <cp:revision>2</cp:revision>
  <dcterms:created xsi:type="dcterms:W3CDTF">2020-10-05T12:37:10Z</dcterms:created>
  <dcterms:modified xsi:type="dcterms:W3CDTF">2020-10-05T16:14:55Z</dcterms:modified>
</cp:coreProperties>
</file>