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77"/>
  </p:notesMasterIdLst>
  <p:handoutMasterIdLst>
    <p:handoutMasterId r:id="rId78"/>
  </p:handoutMasterIdLst>
  <p:sldIdLst>
    <p:sldId id="256" r:id="rId6"/>
    <p:sldId id="415" r:id="rId7"/>
    <p:sldId id="570" r:id="rId8"/>
    <p:sldId id="571" r:id="rId9"/>
    <p:sldId id="566" r:id="rId10"/>
    <p:sldId id="572" r:id="rId11"/>
    <p:sldId id="556" r:id="rId12"/>
    <p:sldId id="559" r:id="rId13"/>
    <p:sldId id="586" r:id="rId14"/>
    <p:sldId id="416" r:id="rId15"/>
    <p:sldId id="417" r:id="rId16"/>
    <p:sldId id="418" r:id="rId17"/>
    <p:sldId id="319" r:id="rId18"/>
    <p:sldId id="419" r:id="rId19"/>
    <p:sldId id="519" r:id="rId20"/>
    <p:sldId id="452" r:id="rId21"/>
    <p:sldId id="568" r:id="rId22"/>
    <p:sldId id="564" r:id="rId23"/>
    <p:sldId id="453" r:id="rId24"/>
    <p:sldId id="567" r:id="rId25"/>
    <p:sldId id="580" r:id="rId26"/>
    <p:sldId id="457" r:id="rId27"/>
    <p:sldId id="565" r:id="rId28"/>
    <p:sldId id="518" r:id="rId29"/>
    <p:sldId id="569" r:id="rId30"/>
    <p:sldId id="563" r:id="rId31"/>
    <p:sldId id="520" r:id="rId32"/>
    <p:sldId id="422" r:id="rId33"/>
    <p:sldId id="423" r:id="rId34"/>
    <p:sldId id="425" r:id="rId35"/>
    <p:sldId id="424" r:id="rId36"/>
    <p:sldId id="521" r:id="rId37"/>
    <p:sldId id="479" r:id="rId38"/>
    <p:sldId id="426" r:id="rId39"/>
    <p:sldId id="427" r:id="rId40"/>
    <p:sldId id="581" r:id="rId41"/>
    <p:sldId id="584" r:id="rId42"/>
    <p:sldId id="585" r:id="rId43"/>
    <p:sldId id="482" r:id="rId44"/>
    <p:sldId id="522" r:id="rId45"/>
    <p:sldId id="431" r:id="rId46"/>
    <p:sldId id="551" r:id="rId47"/>
    <p:sldId id="552" r:id="rId48"/>
    <p:sldId id="485" r:id="rId49"/>
    <p:sldId id="562" r:id="rId50"/>
    <p:sldId id="443" r:id="rId51"/>
    <p:sldId id="553" r:id="rId52"/>
    <p:sldId id="498" r:id="rId53"/>
    <p:sldId id="499" r:id="rId54"/>
    <p:sldId id="501" r:id="rId55"/>
    <p:sldId id="502" r:id="rId56"/>
    <p:sldId id="544" r:id="rId57"/>
    <p:sldId id="504" r:id="rId58"/>
    <p:sldId id="506" r:id="rId59"/>
    <p:sldId id="540" r:id="rId60"/>
    <p:sldId id="511" r:id="rId61"/>
    <p:sldId id="509" r:id="rId62"/>
    <p:sldId id="497" r:id="rId63"/>
    <p:sldId id="478" r:id="rId64"/>
    <p:sldId id="541" r:id="rId65"/>
    <p:sldId id="435" r:id="rId66"/>
    <p:sldId id="555" r:id="rId67"/>
    <p:sldId id="573" r:id="rId68"/>
    <p:sldId id="574" r:id="rId69"/>
    <p:sldId id="575" r:id="rId70"/>
    <p:sldId id="576" r:id="rId71"/>
    <p:sldId id="577" r:id="rId72"/>
    <p:sldId id="578" r:id="rId73"/>
    <p:sldId id="579" r:id="rId74"/>
    <p:sldId id="582" r:id="rId75"/>
    <p:sldId id="583"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A533"/>
    <a:srgbClr val="88B800"/>
    <a:srgbClr val="000000"/>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40" autoAdjust="0"/>
  </p:normalViewPr>
  <p:slideViewPr>
    <p:cSldViewPr snapToGrid="0" snapToObjects="1">
      <p:cViewPr varScale="1">
        <p:scale>
          <a:sx n="57" d="100"/>
          <a:sy n="57" d="100"/>
        </p:scale>
        <p:origin x="912"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6"/>
    </p:cViewPr>
  </p:sorterViewPr>
  <p:notesViewPr>
    <p:cSldViewPr snapToGrid="0" snapToObjects="1">
      <p:cViewPr varScale="1">
        <p:scale>
          <a:sx n="118" d="100"/>
          <a:sy n="118" d="100"/>
        </p:scale>
        <p:origin x="-50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7BF51A-C659-47B1-8781-12E65F030DEA}" type="datetimeFigureOut">
              <a:rPr lang="en-US" smtClean="0"/>
              <a:t>8/18/2016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134B2B-E3C4-4BB8-9EBD-52A0C7E283B6}" type="slidenum">
              <a:rPr lang="en-US" smtClean="0"/>
              <a:t>‹#›</a:t>
            </a:fld>
            <a:endParaRPr lang="en-US"/>
          </a:p>
        </p:txBody>
      </p:sp>
    </p:spTree>
    <p:extLst>
      <p:ext uri="{BB962C8B-B14F-4D97-AF65-F5344CB8AC3E}">
        <p14:creationId xmlns:p14="http://schemas.microsoft.com/office/powerpoint/2010/main" val="1119422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D4B7A-0E2B-43F3-AAB4-72322287C97A}" type="datetimeFigureOut">
              <a:rPr lang="en-US" smtClean="0"/>
              <a:t>8/18/2016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9A343-29E9-4461-8E15-19FD026FA70C}" type="slidenum">
              <a:rPr lang="en-US" smtClean="0"/>
              <a:t>‹#›</a:t>
            </a:fld>
            <a:endParaRPr lang="en-US"/>
          </a:p>
        </p:txBody>
      </p:sp>
    </p:spTree>
    <p:extLst>
      <p:ext uri="{BB962C8B-B14F-4D97-AF65-F5344CB8AC3E}">
        <p14:creationId xmlns:p14="http://schemas.microsoft.com/office/powerpoint/2010/main" val="137283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Mark</a:t>
            </a:r>
            <a:r>
              <a:rPr lang="en-US" baseline="0" dirty="0" smtClean="0"/>
              <a:t> Prak for bringing me here, Mark and Robin for hosting me, and Karen Mosteller for setting up this wonderful afternoon with you all. </a:t>
            </a:r>
          </a:p>
          <a:p>
            <a:r>
              <a:rPr lang="en-US" baseline="0" dirty="0" smtClean="0"/>
              <a:t>Thank you for coming. </a:t>
            </a:r>
          </a:p>
          <a:p>
            <a:r>
              <a:rPr lang="en-US" baseline="0" dirty="0" smtClean="0"/>
              <a:t>Believe it or not, I’ve lived in North Carolina for 10 years and this is my first visit to Bald Head –</a:t>
            </a:r>
          </a:p>
          <a:p>
            <a:r>
              <a:rPr lang="en-US" baseline="0" dirty="0" smtClean="0"/>
              <a:t>-- and certainly not the last, now that I’ve experienced it!</a:t>
            </a:r>
          </a:p>
        </p:txBody>
      </p:sp>
      <p:sp>
        <p:nvSpPr>
          <p:cNvPr id="4" name="Slide Number Placeholder 3"/>
          <p:cNvSpPr>
            <a:spLocks noGrp="1"/>
          </p:cNvSpPr>
          <p:nvPr>
            <p:ph type="sldNum" sz="quarter" idx="10"/>
          </p:nvPr>
        </p:nvSpPr>
        <p:spPr/>
        <p:txBody>
          <a:bodyPr/>
          <a:lstStyle/>
          <a:p>
            <a:fld id="{0E29A343-29E9-4461-8E15-19FD026FA70C}" type="slidenum">
              <a:rPr lang="en-US" smtClean="0"/>
              <a:t>1</a:t>
            </a:fld>
            <a:endParaRPr lang="en-US"/>
          </a:p>
        </p:txBody>
      </p:sp>
    </p:spTree>
    <p:extLst>
      <p:ext uri="{BB962C8B-B14F-4D97-AF65-F5344CB8AC3E}">
        <p14:creationId xmlns:p14="http://schemas.microsoft.com/office/powerpoint/2010/main" val="295065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3FE3D8A-01A9-4F98-AF7C-6C655FE352D2}" type="slidenum">
              <a:rPr lang="en-US" altLang="en-US" sz="1400" smtClean="0"/>
              <a:pPr>
                <a:spcBef>
                  <a:spcPct val="0"/>
                </a:spcBef>
              </a:pPr>
              <a:t>13</a:t>
            </a:fld>
            <a:endParaRPr lang="en-US" altLang="en-US" sz="1400" smtClean="0"/>
          </a:p>
        </p:txBody>
      </p:sp>
      <p:sp>
        <p:nvSpPr>
          <p:cNvPr id="14339"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Almost 80% of plants in our human-dominated areas are not native. </a:t>
            </a:r>
          </a:p>
          <a:p>
            <a:r>
              <a:rPr lang="en-US" altLang="en-US" dirty="0" smtClean="0"/>
              <a:t>Will explain why that matters.</a:t>
            </a:r>
          </a:p>
        </p:txBody>
      </p:sp>
    </p:spTree>
    <p:extLst>
      <p:ext uri="{BB962C8B-B14F-4D97-AF65-F5344CB8AC3E}">
        <p14:creationId xmlns:p14="http://schemas.microsoft.com/office/powerpoint/2010/main" val="164571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Northern Mockingbird</a:t>
            </a:r>
            <a:r>
              <a:rPr lang="en-US" baseline="0" dirty="0" smtClean="0"/>
              <a:t> on Winterberry – one of our native deciduous hollies – good food for birds in winter</a:t>
            </a:r>
          </a:p>
          <a:p>
            <a:endParaRPr lang="en-US" baseline="0" dirty="0" smtClean="0"/>
          </a:p>
          <a:p>
            <a:r>
              <a:rPr lang="en-US" baseline="0" dirty="0" smtClean="0"/>
              <a:t>What can make your yard bird-friendly? </a:t>
            </a:r>
          </a:p>
          <a:p>
            <a:endParaRPr lang="en-US" baseline="0" dirty="0" smtClean="0"/>
          </a:p>
          <a:p>
            <a:r>
              <a:rPr lang="en-US" baseline="0" dirty="0" smtClean="0"/>
              <a:t>Four food groups</a:t>
            </a:r>
          </a:p>
          <a:p>
            <a:endParaRPr lang="en-US" baseline="0" dirty="0" smtClean="0"/>
          </a:p>
          <a:p>
            <a:r>
              <a:rPr lang="en-US" baseline="0" dirty="0" smtClean="0"/>
              <a:t>Good to think about whether your yard provides these 4 food types for as many seasons of the year as possible – especially berries – summer, fall, winter… nectar for hummingbirds the whole time they are with us, April through September. </a:t>
            </a:r>
          </a:p>
          <a:p>
            <a:endParaRPr lang="en-US" baseline="0" dirty="0" smtClean="0"/>
          </a:p>
          <a:p>
            <a:r>
              <a:rPr lang="en-US" baseline="0" dirty="0" smtClean="0"/>
              <a:t>A small yard can support many birds with some planning. </a:t>
            </a:r>
          </a:p>
          <a:p>
            <a:endParaRPr lang="en-US" baseline="0" dirty="0" smtClean="0"/>
          </a:p>
        </p:txBody>
      </p:sp>
      <p:sp>
        <p:nvSpPr>
          <p:cNvPr id="4" name="Slide Number Placeholder 3"/>
          <p:cNvSpPr>
            <a:spLocks noGrp="1"/>
          </p:cNvSpPr>
          <p:nvPr>
            <p:ph type="sldNum" sz="quarter" idx="10"/>
          </p:nvPr>
        </p:nvSpPr>
        <p:spPr/>
        <p:txBody>
          <a:bodyPr/>
          <a:lstStyle/>
          <a:p>
            <a:fld id="{237702EF-AED5-44DB-A255-7841C3EE7A95}" type="slidenum">
              <a:rPr lang="en-US" smtClean="0"/>
              <a:t>14</a:t>
            </a:fld>
            <a:endParaRPr lang="en-US"/>
          </a:p>
        </p:txBody>
      </p:sp>
    </p:spTree>
    <p:extLst>
      <p:ext uri="{BB962C8B-B14F-4D97-AF65-F5344CB8AC3E}">
        <p14:creationId xmlns:p14="http://schemas.microsoft.com/office/powerpoint/2010/main" val="376639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4DDD985-6370-4D89-963F-78FE81F4C41D}" type="slidenum">
              <a:rPr lang="en-US" altLang="en-US" sz="1400" smtClean="0"/>
              <a:pPr>
                <a:spcBef>
                  <a:spcPct val="0"/>
                </a:spcBef>
              </a:pPr>
              <a:t>16</a:t>
            </a:fld>
            <a:endParaRPr lang="en-US" altLang="en-US" sz="1400" smtClean="0"/>
          </a:p>
        </p:txBody>
      </p:sp>
      <p:sp>
        <p:nvSpPr>
          <p:cNvPr id="65539"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Dogwood berries – </a:t>
            </a:r>
            <a:r>
              <a:rPr lang="en-US" altLang="en-US" dirty="0" err="1" smtClean="0"/>
              <a:t>Cornus</a:t>
            </a:r>
            <a:r>
              <a:rPr lang="en-US" altLang="en-US" dirty="0" smtClean="0"/>
              <a:t> </a:t>
            </a:r>
            <a:r>
              <a:rPr lang="en-US" altLang="en-US" dirty="0" err="1" smtClean="0"/>
              <a:t>florida</a:t>
            </a:r>
            <a:r>
              <a:rPr lang="en-US" altLang="en-US" dirty="0" smtClean="0"/>
              <a:t> (NOT </a:t>
            </a:r>
            <a:r>
              <a:rPr lang="en-US" altLang="en-US" dirty="0" err="1" smtClean="0"/>
              <a:t>kousa</a:t>
            </a:r>
            <a:r>
              <a:rPr lang="en-US" altLang="en-US" dirty="0" smtClean="0"/>
              <a:t> dogwood) – are about</a:t>
            </a:r>
            <a:r>
              <a:rPr lang="en-US" altLang="en-US" baseline="0" dirty="0" smtClean="0"/>
              <a:t> 25% fat – also sought after by migrating songbirds.</a:t>
            </a:r>
            <a:endParaRPr lang="en-US" altLang="en-US" dirty="0" smtClean="0"/>
          </a:p>
        </p:txBody>
      </p:sp>
    </p:spTree>
    <p:extLst>
      <p:ext uri="{BB962C8B-B14F-4D97-AF65-F5344CB8AC3E}">
        <p14:creationId xmlns:p14="http://schemas.microsoft.com/office/powerpoint/2010/main" val="206656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4DDD985-6370-4D89-963F-78FE81F4C41D}" type="slidenum">
              <a:rPr lang="en-US" altLang="en-US" sz="1400" smtClean="0"/>
              <a:pPr>
                <a:spcBef>
                  <a:spcPct val="0"/>
                </a:spcBef>
              </a:pPr>
              <a:t>17</a:t>
            </a:fld>
            <a:endParaRPr lang="en-US" altLang="en-US" sz="1400" smtClean="0"/>
          </a:p>
        </p:txBody>
      </p:sp>
      <p:sp>
        <p:nvSpPr>
          <p:cNvPr id="65539"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Dogwood berries – </a:t>
            </a:r>
            <a:r>
              <a:rPr lang="en-US" altLang="en-US" dirty="0" err="1" smtClean="0"/>
              <a:t>Cornus</a:t>
            </a:r>
            <a:r>
              <a:rPr lang="en-US" altLang="en-US" dirty="0" smtClean="0"/>
              <a:t> </a:t>
            </a:r>
            <a:r>
              <a:rPr lang="en-US" altLang="en-US" dirty="0" err="1" smtClean="0"/>
              <a:t>florida</a:t>
            </a:r>
            <a:r>
              <a:rPr lang="en-US" altLang="en-US" dirty="0" smtClean="0"/>
              <a:t> (NOT </a:t>
            </a:r>
            <a:r>
              <a:rPr lang="en-US" altLang="en-US" dirty="0" err="1" smtClean="0"/>
              <a:t>kousa</a:t>
            </a:r>
            <a:r>
              <a:rPr lang="en-US" altLang="en-US" dirty="0" smtClean="0"/>
              <a:t> dogwood) – are about</a:t>
            </a:r>
            <a:r>
              <a:rPr lang="en-US" altLang="en-US" baseline="0" dirty="0" smtClean="0"/>
              <a:t> 25% fat – also sought after by migrating songbirds.</a:t>
            </a:r>
            <a:endParaRPr lang="en-US" altLang="en-US" dirty="0" smtClean="0"/>
          </a:p>
        </p:txBody>
      </p:sp>
    </p:spTree>
    <p:extLst>
      <p:ext uri="{BB962C8B-B14F-4D97-AF65-F5344CB8AC3E}">
        <p14:creationId xmlns:p14="http://schemas.microsoft.com/office/powerpoint/2010/main" val="2679433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4DDD985-6370-4D89-963F-78FE81F4C41D}" type="slidenum">
              <a:rPr lang="en-US" altLang="en-US" sz="1400" smtClean="0"/>
              <a:pPr>
                <a:spcBef>
                  <a:spcPct val="0"/>
                </a:spcBef>
              </a:pPr>
              <a:t>18</a:t>
            </a:fld>
            <a:endParaRPr lang="en-US" altLang="en-US" sz="1400" smtClean="0"/>
          </a:p>
        </p:txBody>
      </p:sp>
      <p:sp>
        <p:nvSpPr>
          <p:cNvPr id="65539"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Dogwood berries – </a:t>
            </a:r>
            <a:r>
              <a:rPr lang="en-US" altLang="en-US" dirty="0" err="1" smtClean="0"/>
              <a:t>Cornus</a:t>
            </a:r>
            <a:r>
              <a:rPr lang="en-US" altLang="en-US" dirty="0" smtClean="0"/>
              <a:t> </a:t>
            </a:r>
            <a:r>
              <a:rPr lang="en-US" altLang="en-US" dirty="0" err="1" smtClean="0"/>
              <a:t>florida</a:t>
            </a:r>
            <a:r>
              <a:rPr lang="en-US" altLang="en-US" dirty="0" smtClean="0"/>
              <a:t> (NOT </a:t>
            </a:r>
            <a:r>
              <a:rPr lang="en-US" altLang="en-US" dirty="0" err="1" smtClean="0"/>
              <a:t>kousa</a:t>
            </a:r>
            <a:r>
              <a:rPr lang="en-US" altLang="en-US" dirty="0" smtClean="0"/>
              <a:t> dogwood) – are about</a:t>
            </a:r>
            <a:r>
              <a:rPr lang="en-US" altLang="en-US" baseline="0" dirty="0" smtClean="0"/>
              <a:t> 25% fat – also sought after by migrating songbirds.</a:t>
            </a:r>
            <a:endParaRPr lang="en-US" altLang="en-US" dirty="0" smtClean="0"/>
          </a:p>
        </p:txBody>
      </p:sp>
    </p:spTree>
    <p:extLst>
      <p:ext uri="{BB962C8B-B14F-4D97-AF65-F5344CB8AC3E}">
        <p14:creationId xmlns:p14="http://schemas.microsoft.com/office/powerpoint/2010/main" val="889146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74ED085-B19C-4DB6-8AE1-D16C1874E5C3}" type="slidenum">
              <a:rPr lang="en-US" altLang="en-US" sz="1400" smtClean="0"/>
              <a:pPr>
                <a:spcBef>
                  <a:spcPct val="0"/>
                </a:spcBef>
              </a:pPr>
              <a:t>19</a:t>
            </a:fld>
            <a:endParaRPr lang="en-US" altLang="en-US" sz="1400" smtClean="0"/>
          </a:p>
        </p:txBody>
      </p:sp>
      <p:sp>
        <p:nvSpPr>
          <p:cNvPr id="67587"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Warblers</a:t>
            </a:r>
            <a:r>
              <a:rPr lang="en-US" altLang="en-US" baseline="0" dirty="0" smtClean="0"/>
              <a:t> might not tackle a big spicebush berry, but Beautyberry is ideal and a total bird magnet</a:t>
            </a:r>
            <a:endParaRPr lang="en-US" altLang="en-US" dirty="0" smtClean="0"/>
          </a:p>
        </p:txBody>
      </p:sp>
    </p:spTree>
    <p:extLst>
      <p:ext uri="{BB962C8B-B14F-4D97-AF65-F5344CB8AC3E}">
        <p14:creationId xmlns:p14="http://schemas.microsoft.com/office/powerpoint/2010/main" val="133891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CFBD415-4C12-4A33-9622-7128A51E3409}" type="slidenum">
              <a:rPr lang="en-US" altLang="en-US" sz="1400" smtClean="0"/>
              <a:pPr>
                <a:spcBef>
                  <a:spcPct val="0"/>
                </a:spcBef>
              </a:pPr>
              <a:t>21</a:t>
            </a:fld>
            <a:endParaRPr lang="en-US" altLang="en-US" sz="1400" smtClean="0"/>
          </a:p>
        </p:txBody>
      </p:sp>
      <p:sp>
        <p:nvSpPr>
          <p:cNvPr id="18329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smtClean="0"/>
          </a:p>
        </p:txBody>
      </p:sp>
    </p:spTree>
    <p:extLst>
      <p:ext uri="{BB962C8B-B14F-4D97-AF65-F5344CB8AC3E}">
        <p14:creationId xmlns:p14="http://schemas.microsoft.com/office/powerpoint/2010/main" val="3150670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F17A299-6CAC-42AD-80CF-D6A4F67EA205}" type="slidenum">
              <a:rPr lang="en-US" altLang="en-US" sz="1400" smtClean="0"/>
              <a:pPr>
                <a:spcBef>
                  <a:spcPct val="0"/>
                </a:spcBef>
              </a:pPr>
              <a:t>22</a:t>
            </a:fld>
            <a:endParaRPr lang="en-US" altLang="en-US" sz="1400" smtClean="0"/>
          </a:p>
        </p:txBody>
      </p:sp>
      <p:sp>
        <p:nvSpPr>
          <p:cNvPr id="7577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Berries Aug-Oct</a:t>
            </a:r>
          </a:p>
        </p:txBody>
      </p:sp>
    </p:spTree>
    <p:extLst>
      <p:ext uri="{BB962C8B-B14F-4D97-AF65-F5344CB8AC3E}">
        <p14:creationId xmlns:p14="http://schemas.microsoft.com/office/powerpoint/2010/main" val="4085370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F17A299-6CAC-42AD-80CF-D6A4F67EA205}" type="slidenum">
              <a:rPr lang="en-US" altLang="en-US" sz="1400" smtClean="0"/>
              <a:pPr>
                <a:spcBef>
                  <a:spcPct val="0"/>
                </a:spcBef>
              </a:pPr>
              <a:t>23</a:t>
            </a:fld>
            <a:endParaRPr lang="en-US" altLang="en-US" sz="1400" smtClean="0"/>
          </a:p>
        </p:txBody>
      </p:sp>
      <p:sp>
        <p:nvSpPr>
          <p:cNvPr id="7577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Berries Aug-Oct</a:t>
            </a:r>
          </a:p>
        </p:txBody>
      </p:sp>
    </p:spTree>
    <p:extLst>
      <p:ext uri="{BB962C8B-B14F-4D97-AF65-F5344CB8AC3E}">
        <p14:creationId xmlns:p14="http://schemas.microsoft.com/office/powerpoint/2010/main" val="3983764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CFBD415-4C12-4A33-9622-7128A51E3409}" type="slidenum">
              <a:rPr lang="en-US" altLang="en-US" sz="1400" smtClean="0"/>
              <a:pPr>
                <a:spcBef>
                  <a:spcPct val="0"/>
                </a:spcBef>
              </a:pPr>
              <a:t>24</a:t>
            </a:fld>
            <a:endParaRPr lang="en-US" altLang="en-US" sz="1400" smtClean="0"/>
          </a:p>
        </p:txBody>
      </p:sp>
      <p:sp>
        <p:nvSpPr>
          <p:cNvPr id="18329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More berries for winter</a:t>
            </a:r>
          </a:p>
          <a:p>
            <a:r>
              <a:rPr lang="en-US" altLang="en-US" dirty="0" smtClean="0"/>
              <a:t>Waxwings, bluebirds,</a:t>
            </a:r>
            <a:r>
              <a:rPr lang="en-US" altLang="en-US" baseline="0" dirty="0" smtClean="0"/>
              <a:t> robins, thrashers, also goldfinches</a:t>
            </a:r>
          </a:p>
          <a:p>
            <a:endParaRPr lang="en-US" altLang="en-US" baseline="0" dirty="0" smtClean="0"/>
          </a:p>
          <a:p>
            <a:r>
              <a:rPr lang="en-US" altLang="en-US" baseline="0" dirty="0" err="1" smtClean="0"/>
              <a:t>Allstar</a:t>
            </a:r>
            <a:r>
              <a:rPr lang="en-US" altLang="en-US" baseline="0" dirty="0" smtClean="0"/>
              <a:t> plant – evergreen too</a:t>
            </a:r>
            <a:endParaRPr lang="en-US" altLang="en-US" dirty="0" smtClean="0"/>
          </a:p>
        </p:txBody>
      </p:sp>
    </p:spTree>
    <p:extLst>
      <p:ext uri="{BB962C8B-B14F-4D97-AF65-F5344CB8AC3E}">
        <p14:creationId xmlns:p14="http://schemas.microsoft.com/office/powerpoint/2010/main" val="1358745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Bird-Friendly Communities focuses on helping birds thrive alongside people.</a:t>
            </a:r>
          </a:p>
          <a:p>
            <a:r>
              <a:rPr lang="en-US" baseline="0" dirty="0" smtClean="0"/>
              <a:t>Lots of things you can do here, in your own yards and as you manage your island, to help birds continue to thrive here as more people move onto the island. More important than ever!</a:t>
            </a:r>
          </a:p>
          <a:p>
            <a:endParaRPr lang="en-US" dirty="0"/>
          </a:p>
        </p:txBody>
      </p:sp>
      <p:sp>
        <p:nvSpPr>
          <p:cNvPr id="4" name="Slide Number Placeholder 3"/>
          <p:cNvSpPr>
            <a:spLocks noGrp="1"/>
          </p:cNvSpPr>
          <p:nvPr>
            <p:ph type="sldNum" sz="quarter" idx="10"/>
          </p:nvPr>
        </p:nvSpPr>
        <p:spPr/>
        <p:txBody>
          <a:bodyPr/>
          <a:lstStyle/>
          <a:p>
            <a:fld id="{27BED65A-0495-534B-88A6-47723120EB2B}" type="slidenum">
              <a:rPr lang="en-US" smtClean="0"/>
              <a:pPr/>
              <a:t>2</a:t>
            </a:fld>
            <a:endParaRPr lang="en-US"/>
          </a:p>
        </p:txBody>
      </p:sp>
    </p:spTree>
    <p:extLst>
      <p:ext uri="{BB962C8B-B14F-4D97-AF65-F5344CB8AC3E}">
        <p14:creationId xmlns:p14="http://schemas.microsoft.com/office/powerpoint/2010/main" val="2864482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CFBD415-4C12-4A33-9622-7128A51E3409}" type="slidenum">
              <a:rPr lang="en-US" altLang="en-US" sz="1400" smtClean="0"/>
              <a:pPr>
                <a:spcBef>
                  <a:spcPct val="0"/>
                </a:spcBef>
              </a:pPr>
              <a:t>25</a:t>
            </a:fld>
            <a:endParaRPr lang="en-US" altLang="en-US" sz="1400" smtClean="0"/>
          </a:p>
        </p:txBody>
      </p:sp>
      <p:sp>
        <p:nvSpPr>
          <p:cNvPr id="18329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More berries for winter</a:t>
            </a:r>
          </a:p>
          <a:p>
            <a:r>
              <a:rPr lang="en-US" altLang="en-US" dirty="0" smtClean="0"/>
              <a:t>Waxwings, bluebirds,</a:t>
            </a:r>
            <a:r>
              <a:rPr lang="en-US" altLang="en-US" baseline="0" dirty="0" smtClean="0"/>
              <a:t> robins, thrashers, also goldfinches</a:t>
            </a:r>
          </a:p>
          <a:p>
            <a:endParaRPr lang="en-US" altLang="en-US" baseline="0" dirty="0" smtClean="0"/>
          </a:p>
          <a:p>
            <a:r>
              <a:rPr lang="en-US" altLang="en-US" baseline="0" dirty="0" err="1" smtClean="0"/>
              <a:t>Allstar</a:t>
            </a:r>
            <a:r>
              <a:rPr lang="en-US" altLang="en-US" baseline="0" dirty="0" smtClean="0"/>
              <a:t> plant – evergreen too</a:t>
            </a:r>
            <a:endParaRPr lang="en-US" altLang="en-US" dirty="0" smtClean="0"/>
          </a:p>
        </p:txBody>
      </p:sp>
    </p:spTree>
    <p:extLst>
      <p:ext uri="{BB962C8B-B14F-4D97-AF65-F5344CB8AC3E}">
        <p14:creationId xmlns:p14="http://schemas.microsoft.com/office/powerpoint/2010/main" val="1432624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CFBD415-4C12-4A33-9622-7128A51E3409}" type="slidenum">
              <a:rPr lang="en-US" altLang="en-US" sz="1400" smtClean="0"/>
              <a:pPr>
                <a:spcBef>
                  <a:spcPct val="0"/>
                </a:spcBef>
              </a:pPr>
              <a:t>26</a:t>
            </a:fld>
            <a:endParaRPr lang="en-US" altLang="en-US" sz="1400" smtClean="0"/>
          </a:p>
        </p:txBody>
      </p:sp>
      <p:sp>
        <p:nvSpPr>
          <p:cNvPr id="18329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More berries for winter</a:t>
            </a:r>
          </a:p>
          <a:p>
            <a:r>
              <a:rPr lang="en-US" altLang="en-US" dirty="0" smtClean="0"/>
              <a:t>Waxwings, bluebirds,</a:t>
            </a:r>
            <a:r>
              <a:rPr lang="en-US" altLang="en-US" baseline="0" dirty="0" smtClean="0"/>
              <a:t> robins, thrashers, also goldfinches</a:t>
            </a:r>
          </a:p>
          <a:p>
            <a:endParaRPr lang="en-US" altLang="en-US" baseline="0" dirty="0" smtClean="0"/>
          </a:p>
          <a:p>
            <a:r>
              <a:rPr lang="en-US" altLang="en-US" baseline="0" dirty="0" err="1" smtClean="0"/>
              <a:t>Allstar</a:t>
            </a:r>
            <a:r>
              <a:rPr lang="en-US" altLang="en-US" baseline="0" dirty="0" smtClean="0"/>
              <a:t> plant – evergreen too</a:t>
            </a:r>
            <a:endParaRPr lang="en-US" altLang="en-US" dirty="0" smtClean="0"/>
          </a:p>
        </p:txBody>
      </p:sp>
    </p:spTree>
    <p:extLst>
      <p:ext uri="{BB962C8B-B14F-4D97-AF65-F5344CB8AC3E}">
        <p14:creationId xmlns:p14="http://schemas.microsoft.com/office/powerpoint/2010/main" val="770596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compelling story for why native plants matter!</a:t>
            </a:r>
            <a:endParaRPr lang="en-US" dirty="0"/>
          </a:p>
        </p:txBody>
      </p:sp>
      <p:sp>
        <p:nvSpPr>
          <p:cNvPr id="4" name="Slide Number Placeholder 3"/>
          <p:cNvSpPr>
            <a:spLocks noGrp="1"/>
          </p:cNvSpPr>
          <p:nvPr>
            <p:ph type="sldNum" sz="quarter" idx="10"/>
          </p:nvPr>
        </p:nvSpPr>
        <p:spPr/>
        <p:txBody>
          <a:bodyPr/>
          <a:lstStyle/>
          <a:p>
            <a:fld id="{0E29A343-29E9-4461-8E15-19FD026FA70C}" type="slidenum">
              <a:rPr lang="en-US" smtClean="0"/>
              <a:t>27</a:t>
            </a:fld>
            <a:endParaRPr lang="en-US"/>
          </a:p>
        </p:txBody>
      </p:sp>
    </p:spTree>
    <p:extLst>
      <p:ext uri="{BB962C8B-B14F-4D97-AF65-F5344CB8AC3E}">
        <p14:creationId xmlns:p14="http://schemas.microsoft.com/office/powerpoint/2010/main" val="364059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5pPr>
            <a:lvl6pPr marL="2256602" indent="-205146" defTabSz="410291" eaLnBrk="0" fontAlgn="base" hangingPunct="0">
              <a:spcBef>
                <a:spcPct val="30000"/>
              </a:spcBef>
              <a:spcAft>
                <a:spcPct val="0"/>
              </a:spcAft>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6pPr>
            <a:lvl7pPr marL="2666893" indent="-205146" defTabSz="410291" eaLnBrk="0" fontAlgn="base" hangingPunct="0">
              <a:spcBef>
                <a:spcPct val="30000"/>
              </a:spcBef>
              <a:spcAft>
                <a:spcPct val="0"/>
              </a:spcAft>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7pPr>
            <a:lvl8pPr marL="3077185" indent="-205146" defTabSz="410291" eaLnBrk="0" fontAlgn="base" hangingPunct="0">
              <a:spcBef>
                <a:spcPct val="30000"/>
              </a:spcBef>
              <a:spcAft>
                <a:spcPct val="0"/>
              </a:spcAft>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8pPr>
            <a:lvl9pPr marL="3487476" indent="-205146" defTabSz="410291" eaLnBrk="0" fontAlgn="base" hangingPunct="0">
              <a:spcBef>
                <a:spcPct val="30000"/>
              </a:spcBef>
              <a:spcAft>
                <a:spcPct val="0"/>
              </a:spcAft>
              <a:buClr>
                <a:srgbClr val="000000"/>
              </a:buClr>
              <a:buSzPct val="100000"/>
              <a:buFont typeface="Times New Roman" pitchFamily="18" charset="0"/>
              <a:tabLst>
                <a:tab pos="649628" algn="l"/>
                <a:tab pos="1299256" algn="l"/>
                <a:tab pos="1948884" algn="l"/>
                <a:tab pos="2598511" algn="l"/>
              </a:tabLst>
              <a:defRPr sz="1100">
                <a:solidFill>
                  <a:srgbClr val="000000"/>
                </a:solidFill>
                <a:latin typeface="Times New Roman" pitchFamily="18" charset="0"/>
              </a:defRPr>
            </a:lvl9pPr>
          </a:lstStyle>
          <a:p>
            <a:pPr>
              <a:spcBef>
                <a:spcPct val="0"/>
              </a:spcBef>
            </a:pPr>
            <a:fld id="{23BEF9C5-8A02-4444-8E52-2C04209619D3}" type="slidenum">
              <a:rPr lang="en-US" altLang="en-US" sz="1300"/>
              <a:pPr>
                <a:spcBef>
                  <a:spcPct val="0"/>
                </a:spcBef>
              </a:pPr>
              <a:t>28</a:t>
            </a:fld>
            <a:endParaRPr lang="en-US" altLang="en-US" sz="1300"/>
          </a:p>
        </p:txBody>
      </p:sp>
      <p:sp>
        <p:nvSpPr>
          <p:cNvPr id="11981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2" name="Rectangle 2"/>
          <p:cNvSpPr>
            <a:spLocks noGrp="1" noChangeArrowheads="1"/>
          </p:cNvSpPr>
          <p:nvPr>
            <p:ph type="body" idx="1"/>
          </p:nvPr>
        </p:nvSpPr>
        <p:spPr>
          <a:xfrm>
            <a:off x="686360" y="4342535"/>
            <a:ext cx="5486681" cy="4114511"/>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Food group #2 – insects</a:t>
            </a:r>
          </a:p>
          <a:p>
            <a:endParaRPr lang="en-US" altLang="en-US" dirty="0" smtClean="0"/>
          </a:p>
          <a:p>
            <a:r>
              <a:rPr lang="en-US" altLang="en-US" dirty="0" smtClean="0"/>
              <a:t>Why</a:t>
            </a:r>
            <a:r>
              <a:rPr lang="en-US" altLang="en-US" baseline="0" dirty="0" smtClean="0"/>
              <a:t> birds on this slide instead of insects?</a:t>
            </a:r>
            <a:endParaRPr lang="en-US" altLang="en-US" dirty="0" smtClean="0"/>
          </a:p>
          <a:p>
            <a:endParaRPr lang="en-US" altLang="en-US" dirty="0" smtClean="0"/>
          </a:p>
          <a:p>
            <a:r>
              <a:rPr lang="en-US" altLang="en-US" dirty="0" smtClean="0"/>
              <a:t>All</a:t>
            </a:r>
            <a:r>
              <a:rPr lang="en-US" altLang="en-US" baseline="0" dirty="0" smtClean="0"/>
              <a:t> our </a:t>
            </a:r>
            <a:r>
              <a:rPr lang="en-US" altLang="en-US" baseline="0" dirty="0" err="1" smtClean="0"/>
              <a:t>landbirds</a:t>
            </a:r>
            <a:r>
              <a:rPr lang="en-US" altLang="en-US" baseline="0" dirty="0" smtClean="0"/>
              <a:t> feed their babies insects (96%) – even the birds that eat exclusively fruit or seeds as adults</a:t>
            </a:r>
          </a:p>
          <a:p>
            <a:endParaRPr lang="en-US" altLang="en-US" baseline="0" dirty="0" smtClean="0"/>
          </a:p>
          <a:p>
            <a:r>
              <a:rPr lang="en-US" altLang="en-US" baseline="0" dirty="0" smtClean="0"/>
              <a:t>Two weeks from egg hatching to a fully feathered bird that can fly</a:t>
            </a:r>
          </a:p>
          <a:p>
            <a:endParaRPr lang="en-US" altLang="en-US" baseline="0" dirty="0" smtClean="0"/>
          </a:p>
          <a:p>
            <a:r>
              <a:rPr lang="en-US" altLang="en-US" baseline="0" dirty="0" smtClean="0"/>
              <a:t>Caterpillars are the most important food for baby birds</a:t>
            </a:r>
          </a:p>
          <a:p>
            <a:endParaRPr lang="en-US" altLang="en-US" baseline="0" dirty="0" smtClean="0"/>
          </a:p>
          <a:p>
            <a:r>
              <a:rPr lang="en-US" altLang="en-US" baseline="0" dirty="0" smtClean="0"/>
              <a:t>Guess how many caterpillars it takes to raise these babies…</a:t>
            </a:r>
          </a:p>
          <a:p>
            <a:endParaRPr lang="en-US" altLang="en-US" baseline="0" dirty="0" smtClean="0"/>
          </a:p>
          <a:p>
            <a:endParaRPr lang="en-US" altLang="en-US" dirty="0" smtClean="0"/>
          </a:p>
        </p:txBody>
      </p:sp>
    </p:spTree>
    <p:extLst>
      <p:ext uri="{BB962C8B-B14F-4D97-AF65-F5344CB8AC3E}">
        <p14:creationId xmlns:p14="http://schemas.microsoft.com/office/powerpoint/2010/main" val="2853590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9,000</a:t>
            </a:r>
            <a:r>
              <a:rPr lang="en-US" baseline="0" dirty="0" smtClean="0"/>
              <a:t> caterpillars! For chickadee mom &amp; dad to deliver in only 2 weeks. </a:t>
            </a:r>
          </a:p>
          <a:p>
            <a:endParaRPr lang="en-US" baseline="0" dirty="0" smtClean="0"/>
          </a:p>
          <a:p>
            <a:r>
              <a:rPr lang="en-US" baseline="0" dirty="0" smtClean="0"/>
              <a:t>Where they get the caterpillars is our native trees, which provide 35 TIMES the weight of caterpillars as non-native trees. </a:t>
            </a:r>
          </a:p>
          <a:p>
            <a:endParaRPr lang="en-US" baseline="0" dirty="0" smtClean="0"/>
          </a:p>
          <a:p>
            <a:r>
              <a:rPr lang="en-US" baseline="0" dirty="0" smtClean="0"/>
              <a:t>Doug </a:t>
            </a:r>
            <a:r>
              <a:rPr lang="en-US" baseline="0" dirty="0" err="1" smtClean="0"/>
              <a:t>Tallamy’s</a:t>
            </a:r>
            <a:r>
              <a:rPr lang="en-US" baseline="0" dirty="0" smtClean="0"/>
              <a:t> work – entomologist at University of Delaware</a:t>
            </a:r>
          </a:p>
        </p:txBody>
      </p:sp>
      <p:sp>
        <p:nvSpPr>
          <p:cNvPr id="4" name="Slide Number Placeholder 3"/>
          <p:cNvSpPr>
            <a:spLocks noGrp="1"/>
          </p:cNvSpPr>
          <p:nvPr>
            <p:ph type="sldNum" sz="quarter" idx="10"/>
          </p:nvPr>
        </p:nvSpPr>
        <p:spPr/>
        <p:txBody>
          <a:bodyPr/>
          <a:lstStyle/>
          <a:p>
            <a:fld id="{9472321C-053D-4C70-9E2C-64DD33C1DB6C}" type="slidenum">
              <a:rPr lang="en-US" smtClean="0"/>
              <a:t>29</a:t>
            </a:fld>
            <a:endParaRPr lang="en-US"/>
          </a:p>
        </p:txBody>
      </p:sp>
    </p:spTree>
    <p:extLst>
      <p:ext uri="{BB962C8B-B14F-4D97-AF65-F5344CB8AC3E}">
        <p14:creationId xmlns:p14="http://schemas.microsoft.com/office/powerpoint/2010/main" val="3393858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10 native</a:t>
            </a:r>
            <a:r>
              <a:rPr lang="en-US" baseline="0" dirty="0" smtClean="0"/>
              <a:t> trees for caterpillars </a:t>
            </a:r>
          </a:p>
          <a:p>
            <a:endParaRPr lang="en-US" baseline="0" dirty="0" smtClean="0"/>
          </a:p>
          <a:p>
            <a:r>
              <a:rPr lang="en-US" baseline="0" dirty="0" smtClean="0"/>
              <a:t>Oak trees support &gt;500 kinds of caterpillars</a:t>
            </a:r>
          </a:p>
          <a:p>
            <a:r>
              <a:rPr lang="en-US" baseline="0" dirty="0" smtClean="0"/>
              <a:t>Ginkgo trees – native to Asia – support only 5 (food desert or furniture for birds)</a:t>
            </a:r>
          </a:p>
          <a:p>
            <a:endParaRPr lang="en-US" baseline="0" dirty="0" smtClean="0"/>
          </a:p>
          <a:p>
            <a:r>
              <a:rPr lang="en-US" baseline="0" dirty="0" smtClean="0"/>
              <a:t>Credit to entomologist Doug </a:t>
            </a:r>
            <a:r>
              <a:rPr lang="en-US" baseline="0" dirty="0" err="1" smtClean="0"/>
              <a:t>Tallamy</a:t>
            </a:r>
            <a:r>
              <a:rPr lang="en-US" baseline="0" dirty="0" smtClean="0"/>
              <a:t> at University of Delaware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7702EF-AED5-44DB-A255-7841C3EE7A95}" type="slidenum">
              <a:rPr lang="en-US" smtClean="0"/>
              <a:t>30</a:t>
            </a:fld>
            <a:endParaRPr lang="en-US"/>
          </a:p>
        </p:txBody>
      </p:sp>
    </p:spTree>
    <p:extLst>
      <p:ext uri="{BB962C8B-B14F-4D97-AF65-F5344CB8AC3E}">
        <p14:creationId xmlns:p14="http://schemas.microsoft.com/office/powerpoint/2010/main" val="3413046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Oaks are the #1 source of caterpillars</a:t>
            </a:r>
          </a:p>
          <a:p>
            <a:endParaRPr lang="en-US" dirty="0" smtClean="0"/>
          </a:p>
          <a:p>
            <a:r>
              <a:rPr lang="en-US" dirty="0" smtClean="0"/>
              <a:t>Comparison</a:t>
            </a:r>
            <a:r>
              <a:rPr lang="en-US" baseline="0" dirty="0" smtClean="0"/>
              <a:t> – native oaks support more than 500 kinds of caterpillars (moths  &amp; butterflies who lay their eggs on oaks)</a:t>
            </a:r>
          </a:p>
          <a:p>
            <a:r>
              <a:rPr lang="en-US" baseline="0" dirty="0" smtClean="0"/>
              <a:t>Gingko tree – beautiful but does not naturally occur in North America – supports only 5 kinds of caterpillars. </a:t>
            </a:r>
          </a:p>
          <a:p>
            <a:r>
              <a:rPr lang="en-US" baseline="0" dirty="0" smtClean="0"/>
              <a:t>Gingko is a food desert for baby birds. </a:t>
            </a:r>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31</a:t>
            </a:fld>
            <a:endParaRPr lang="en-US"/>
          </a:p>
        </p:txBody>
      </p:sp>
    </p:spTree>
    <p:extLst>
      <p:ext uri="{BB962C8B-B14F-4D97-AF65-F5344CB8AC3E}">
        <p14:creationId xmlns:p14="http://schemas.microsoft.com/office/powerpoint/2010/main" val="547218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CA2A949-91AF-451D-BEA0-6357E0383C2B}" type="slidenum">
              <a:rPr lang="en-US" altLang="en-US" sz="1400" smtClean="0"/>
              <a:pPr>
                <a:spcBef>
                  <a:spcPct val="0"/>
                </a:spcBef>
              </a:pPr>
              <a:t>33</a:t>
            </a:fld>
            <a:endParaRPr lang="en-US" altLang="en-US" sz="1400" smtClean="0"/>
          </a:p>
        </p:txBody>
      </p:sp>
      <p:sp>
        <p:nvSpPr>
          <p:cNvPr id="8601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760709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#3 – nuts and seeds</a:t>
            </a:r>
          </a:p>
          <a:p>
            <a:endParaRPr lang="en-US" dirty="0" smtClean="0"/>
          </a:p>
          <a:p>
            <a:r>
              <a:rPr lang="en-US" dirty="0" smtClean="0"/>
              <a:t>Nuthatch</a:t>
            </a:r>
            <a:r>
              <a:rPr lang="en-US" baseline="0" dirty="0" smtClean="0"/>
              <a:t> like many other birds stashes pine seeds to eat throughout the year especially when insects are not easy to find</a:t>
            </a:r>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34</a:t>
            </a:fld>
            <a:endParaRPr lang="en-US"/>
          </a:p>
        </p:txBody>
      </p:sp>
    </p:spTree>
    <p:extLst>
      <p:ext uri="{BB962C8B-B14F-4D97-AF65-F5344CB8AC3E}">
        <p14:creationId xmlns:p14="http://schemas.microsoft.com/office/powerpoint/2010/main" val="662710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#3 – nuts and seeds</a:t>
            </a:r>
          </a:p>
          <a:p>
            <a:endParaRPr lang="en-US" dirty="0" smtClean="0"/>
          </a:p>
          <a:p>
            <a:r>
              <a:rPr lang="en-US" dirty="0" smtClean="0"/>
              <a:t>Nuthatch</a:t>
            </a:r>
            <a:r>
              <a:rPr lang="en-US" baseline="0" dirty="0" smtClean="0"/>
              <a:t> like many other birds stashes pine seeds to eat throughout the year especially when insects are not easy to find</a:t>
            </a:r>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35</a:t>
            </a:fld>
            <a:endParaRPr lang="en-US"/>
          </a:p>
        </p:txBody>
      </p:sp>
    </p:spTree>
    <p:extLst>
      <p:ext uri="{BB962C8B-B14F-4D97-AF65-F5344CB8AC3E}">
        <p14:creationId xmlns:p14="http://schemas.microsoft.com/office/powerpoint/2010/main" val="395641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 state Audubon chapter</a:t>
            </a:r>
            <a:endParaRPr lang="en-US" dirty="0"/>
          </a:p>
        </p:txBody>
      </p:sp>
      <p:sp>
        <p:nvSpPr>
          <p:cNvPr id="4" name="Slide Number Placeholder 3"/>
          <p:cNvSpPr>
            <a:spLocks noGrp="1"/>
          </p:cNvSpPr>
          <p:nvPr>
            <p:ph type="sldNum" sz="quarter" idx="10"/>
          </p:nvPr>
        </p:nvSpPr>
        <p:spPr/>
        <p:txBody>
          <a:bodyPr/>
          <a:lstStyle/>
          <a:p>
            <a:fld id="{F9233161-AC01-3846-A259-B5DA9463A280}" type="slidenum">
              <a:rPr lang="en-US" smtClean="0"/>
              <a:pPr/>
              <a:t>3</a:t>
            </a:fld>
            <a:endParaRPr lang="en-US"/>
          </a:p>
        </p:txBody>
      </p:sp>
    </p:spTree>
    <p:extLst>
      <p:ext uri="{BB962C8B-B14F-4D97-AF65-F5344CB8AC3E}">
        <p14:creationId xmlns:p14="http://schemas.microsoft.com/office/powerpoint/2010/main" val="3263226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#3 – nuts and seeds</a:t>
            </a:r>
          </a:p>
          <a:p>
            <a:endParaRPr lang="en-US" dirty="0" smtClean="0"/>
          </a:p>
          <a:p>
            <a:r>
              <a:rPr lang="en-US" dirty="0" smtClean="0"/>
              <a:t>Coreopsis </a:t>
            </a:r>
            <a:r>
              <a:rPr lang="en-US" dirty="0" err="1" smtClean="0"/>
              <a:t>verticillata</a:t>
            </a:r>
            <a:endParaRPr lang="en-US" dirty="0" smtClean="0"/>
          </a:p>
          <a:p>
            <a:endParaRPr lang="en-US" dirty="0" smtClean="0"/>
          </a:p>
          <a:p>
            <a:r>
              <a:rPr lang="en-US" dirty="0" smtClean="0"/>
              <a:t>Another plant we are promoting</a:t>
            </a:r>
            <a:r>
              <a:rPr lang="en-US" baseline="0" dirty="0" smtClean="0"/>
              <a:t> specially for birds</a:t>
            </a:r>
          </a:p>
          <a:p>
            <a:endParaRPr lang="en-US" baseline="0" dirty="0" smtClean="0"/>
          </a:p>
          <a:p>
            <a:r>
              <a:rPr lang="en-US" baseline="0" dirty="0" smtClean="0"/>
              <a:t>Abundant yellow flowers last for months, seeds Jul-Oct</a:t>
            </a:r>
          </a:p>
          <a:p>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36</a:t>
            </a:fld>
            <a:endParaRPr lang="en-US"/>
          </a:p>
        </p:txBody>
      </p:sp>
    </p:spTree>
    <p:extLst>
      <p:ext uri="{BB962C8B-B14F-4D97-AF65-F5344CB8AC3E}">
        <p14:creationId xmlns:p14="http://schemas.microsoft.com/office/powerpoint/2010/main" val="481637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#3 – nuts and seeds</a:t>
            </a:r>
          </a:p>
          <a:p>
            <a:endParaRPr lang="en-US" dirty="0" smtClean="0"/>
          </a:p>
          <a:p>
            <a:r>
              <a:rPr lang="en-US" dirty="0" smtClean="0"/>
              <a:t>Coreopsis </a:t>
            </a:r>
            <a:r>
              <a:rPr lang="en-US" dirty="0" err="1" smtClean="0"/>
              <a:t>verticillata</a:t>
            </a:r>
            <a:endParaRPr lang="en-US" dirty="0" smtClean="0"/>
          </a:p>
          <a:p>
            <a:endParaRPr lang="en-US" dirty="0" smtClean="0"/>
          </a:p>
          <a:p>
            <a:r>
              <a:rPr lang="en-US" dirty="0" smtClean="0"/>
              <a:t>Another plant we are promoting</a:t>
            </a:r>
            <a:r>
              <a:rPr lang="en-US" baseline="0" dirty="0" smtClean="0"/>
              <a:t> specially for birds</a:t>
            </a:r>
          </a:p>
          <a:p>
            <a:endParaRPr lang="en-US" baseline="0" dirty="0" smtClean="0"/>
          </a:p>
          <a:p>
            <a:r>
              <a:rPr lang="en-US" baseline="0" dirty="0" smtClean="0"/>
              <a:t>Abundant yellow flowers last for months, seeds Jul-Oct</a:t>
            </a:r>
          </a:p>
          <a:p>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37</a:t>
            </a:fld>
            <a:endParaRPr lang="en-US"/>
          </a:p>
        </p:txBody>
      </p:sp>
    </p:spTree>
    <p:extLst>
      <p:ext uri="{BB962C8B-B14F-4D97-AF65-F5344CB8AC3E}">
        <p14:creationId xmlns:p14="http://schemas.microsoft.com/office/powerpoint/2010/main" val="262573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#3 – nuts and seeds</a:t>
            </a:r>
          </a:p>
          <a:p>
            <a:endParaRPr lang="en-US" dirty="0" smtClean="0"/>
          </a:p>
          <a:p>
            <a:r>
              <a:rPr lang="en-US" dirty="0" smtClean="0"/>
              <a:t>Coreopsis </a:t>
            </a:r>
            <a:r>
              <a:rPr lang="en-US" dirty="0" err="1" smtClean="0"/>
              <a:t>verticillata</a:t>
            </a:r>
            <a:endParaRPr lang="en-US" dirty="0" smtClean="0"/>
          </a:p>
          <a:p>
            <a:endParaRPr lang="en-US" dirty="0" smtClean="0"/>
          </a:p>
          <a:p>
            <a:r>
              <a:rPr lang="en-US" dirty="0" smtClean="0"/>
              <a:t>Another plant we are promoting</a:t>
            </a:r>
            <a:r>
              <a:rPr lang="en-US" baseline="0" dirty="0" smtClean="0"/>
              <a:t> specially for birds</a:t>
            </a:r>
          </a:p>
          <a:p>
            <a:endParaRPr lang="en-US" baseline="0" dirty="0" smtClean="0"/>
          </a:p>
          <a:p>
            <a:r>
              <a:rPr lang="en-US" baseline="0" dirty="0" smtClean="0"/>
              <a:t>Abundant yellow flowers last for months, seeds Jul-Oct</a:t>
            </a:r>
          </a:p>
          <a:p>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38</a:t>
            </a:fld>
            <a:endParaRPr lang="en-US"/>
          </a:p>
        </p:txBody>
      </p:sp>
    </p:spTree>
    <p:extLst>
      <p:ext uri="{BB962C8B-B14F-4D97-AF65-F5344CB8AC3E}">
        <p14:creationId xmlns:p14="http://schemas.microsoft.com/office/powerpoint/2010/main" val="724341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E2CFFCD-5067-4F7B-BD69-27ADC6CE14B7}" type="slidenum">
              <a:rPr lang="en-US" altLang="en-US" sz="1400" smtClean="0"/>
              <a:pPr>
                <a:spcBef>
                  <a:spcPct val="0"/>
                </a:spcBef>
              </a:pPr>
              <a:t>39</a:t>
            </a:fld>
            <a:endParaRPr lang="en-US" altLang="en-US" sz="1400" smtClean="0"/>
          </a:p>
        </p:txBody>
      </p:sp>
      <p:sp>
        <p:nvSpPr>
          <p:cNvPr id="9216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421706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#4 – Nectar</a:t>
            </a:r>
            <a:r>
              <a:rPr lang="en-US" baseline="0" dirty="0" smtClean="0"/>
              <a:t> for hummingbirds</a:t>
            </a:r>
          </a:p>
          <a:p>
            <a:endParaRPr lang="en-US" baseline="0" dirty="0" smtClean="0"/>
          </a:p>
          <a:p>
            <a:r>
              <a:rPr lang="en-US" baseline="0" dirty="0" smtClean="0"/>
              <a:t>Just one breeding hummingbird – Ruby-throated </a:t>
            </a:r>
          </a:p>
          <a:p>
            <a:endParaRPr lang="en-US" baseline="0" dirty="0" smtClean="0"/>
          </a:p>
          <a:p>
            <a:r>
              <a:rPr lang="en-US" baseline="0" dirty="0" smtClean="0"/>
              <a:t>This little bird crosses the Gulf of Mexico twice a year</a:t>
            </a:r>
          </a:p>
          <a:p>
            <a:endParaRPr lang="en-US" baseline="0" dirty="0" smtClean="0"/>
          </a:p>
          <a:p>
            <a:r>
              <a:rPr lang="en-US" baseline="0" dirty="0" smtClean="0"/>
              <a:t>(though some hummingbirds now winter in NC where people have feeders up… Rufous Hummingbird)</a:t>
            </a:r>
          </a:p>
          <a:p>
            <a:endParaRPr lang="en-US" baseline="0" dirty="0" smtClean="0"/>
          </a:p>
          <a:p>
            <a:r>
              <a:rPr lang="en-US" baseline="0" dirty="0" smtClean="0"/>
              <a:t>Flowers Mar-Jul+</a:t>
            </a:r>
            <a:endParaRPr lang="en-US" dirty="0"/>
          </a:p>
        </p:txBody>
      </p:sp>
      <p:sp>
        <p:nvSpPr>
          <p:cNvPr id="4" name="Slide Number Placeholder 3"/>
          <p:cNvSpPr>
            <a:spLocks noGrp="1"/>
          </p:cNvSpPr>
          <p:nvPr>
            <p:ph type="sldNum" sz="quarter" idx="10"/>
          </p:nvPr>
        </p:nvSpPr>
        <p:spPr/>
        <p:txBody>
          <a:bodyPr/>
          <a:lstStyle/>
          <a:p>
            <a:fld id="{27BED65A-0495-534B-88A6-47723120EB2B}" type="slidenum">
              <a:rPr lang="en-US" smtClean="0"/>
              <a:pPr/>
              <a:t>41</a:t>
            </a:fld>
            <a:endParaRPr lang="en-US"/>
          </a:p>
        </p:txBody>
      </p:sp>
    </p:spTree>
    <p:extLst>
      <p:ext uri="{BB962C8B-B14F-4D97-AF65-F5344CB8AC3E}">
        <p14:creationId xmlns:p14="http://schemas.microsoft.com/office/powerpoint/2010/main" val="1632969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9A67F1A-775F-438C-800A-9C14D5233F4B}" type="slidenum">
              <a:rPr lang="en-US" altLang="en-US" sz="1400" smtClean="0"/>
              <a:pPr>
                <a:spcBef>
                  <a:spcPct val="0"/>
                </a:spcBef>
              </a:pPr>
              <a:t>44</a:t>
            </a:fld>
            <a:endParaRPr lang="en-US" altLang="en-US" sz="1400" smtClean="0"/>
          </a:p>
        </p:txBody>
      </p:sp>
      <p:sp>
        <p:nvSpPr>
          <p:cNvPr id="10240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Aquilegia Canadensis</a:t>
            </a:r>
          </a:p>
          <a:p>
            <a:r>
              <a:rPr lang="en-US" altLang="en-US" dirty="0" smtClean="0"/>
              <a:t>Flowers Mar-May</a:t>
            </a:r>
          </a:p>
        </p:txBody>
      </p:sp>
    </p:spTree>
    <p:extLst>
      <p:ext uri="{BB962C8B-B14F-4D97-AF65-F5344CB8AC3E}">
        <p14:creationId xmlns:p14="http://schemas.microsoft.com/office/powerpoint/2010/main" val="300659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#4 – Nectar</a:t>
            </a:r>
            <a:r>
              <a:rPr lang="en-US" baseline="0" dirty="0" smtClean="0"/>
              <a:t> for hummingbirds</a:t>
            </a:r>
          </a:p>
          <a:p>
            <a:endParaRPr lang="en-US" baseline="0" dirty="0" smtClean="0"/>
          </a:p>
          <a:p>
            <a:r>
              <a:rPr lang="en-US" baseline="0" dirty="0" err="1" smtClean="0"/>
              <a:t>Cardinalflower</a:t>
            </a:r>
            <a:r>
              <a:rPr lang="en-US" baseline="0" dirty="0" smtClean="0"/>
              <a:t> in bloom right now – important for fall migration </a:t>
            </a:r>
          </a:p>
          <a:p>
            <a:r>
              <a:rPr lang="en-US" baseline="0" dirty="0" smtClean="0"/>
              <a:t>Flowers Jul-Oct</a:t>
            </a:r>
          </a:p>
          <a:p>
            <a:endParaRPr lang="en-US" baseline="0" dirty="0" smtClean="0"/>
          </a:p>
          <a:p>
            <a:r>
              <a:rPr lang="en-US" baseline="0" dirty="0" smtClean="0"/>
              <a:t>Could mention LOTS more great nectar plants for hummers! Native azaleas, phlox, more vines, etc.</a:t>
            </a:r>
            <a:endParaRPr lang="en-US" dirty="0"/>
          </a:p>
        </p:txBody>
      </p:sp>
      <p:sp>
        <p:nvSpPr>
          <p:cNvPr id="4" name="Slide Number Placeholder 3"/>
          <p:cNvSpPr>
            <a:spLocks noGrp="1"/>
          </p:cNvSpPr>
          <p:nvPr>
            <p:ph type="sldNum" sz="quarter" idx="10"/>
          </p:nvPr>
        </p:nvSpPr>
        <p:spPr/>
        <p:txBody>
          <a:bodyPr/>
          <a:lstStyle/>
          <a:p>
            <a:fld id="{27BED65A-0495-534B-88A6-47723120EB2B}" type="slidenum">
              <a:rPr lang="en-US" smtClean="0"/>
              <a:pPr/>
              <a:t>45</a:t>
            </a:fld>
            <a:endParaRPr lang="en-US"/>
          </a:p>
        </p:txBody>
      </p:sp>
    </p:spTree>
    <p:extLst>
      <p:ext uri="{BB962C8B-B14F-4D97-AF65-F5344CB8AC3E}">
        <p14:creationId xmlns:p14="http://schemas.microsoft.com/office/powerpoint/2010/main" val="2902050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7CA165B-F98C-4E94-B753-F78C1DBBE733}" type="slidenum">
              <a:rPr lang="en-US" altLang="en-US" sz="1400" smtClean="0"/>
              <a:pPr>
                <a:spcBef>
                  <a:spcPct val="0"/>
                </a:spcBef>
              </a:pPr>
              <a:t>46</a:t>
            </a:fld>
            <a:endParaRPr lang="en-US" altLang="en-US" sz="1400" smtClean="0"/>
          </a:p>
        </p:txBody>
      </p:sp>
      <p:sp>
        <p:nvSpPr>
          <p:cNvPr id="114691"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148765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aseline="0" dirty="0" smtClean="0"/>
              <a:t>Other ways to help – water</a:t>
            </a:r>
          </a:p>
          <a:p>
            <a:pPr lvl="1"/>
            <a:endParaRPr lang="en-US" baseline="0" dirty="0" smtClean="0"/>
          </a:p>
          <a:p>
            <a:pPr lvl="1"/>
            <a:r>
              <a:rPr lang="en-US" baseline="0" dirty="0" smtClean="0"/>
              <a:t>(think about birds with tiny short legs too – shallow bird bath with a slope is best)</a:t>
            </a:r>
          </a:p>
          <a:p>
            <a:pPr lvl="1"/>
            <a:endParaRPr lang="en-US" baseline="0" dirty="0" smtClean="0"/>
          </a:p>
          <a:p>
            <a:pPr lvl="1"/>
            <a:r>
              <a:rPr lang="en-US" baseline="0" dirty="0" smtClean="0"/>
              <a:t>Running water even better – the #1 thing you can do to SEE more birds in your yard. </a:t>
            </a:r>
            <a:endParaRPr lang="en-US" dirty="0"/>
          </a:p>
        </p:txBody>
      </p:sp>
      <p:sp>
        <p:nvSpPr>
          <p:cNvPr id="4" name="Slide Number Placeholder 3"/>
          <p:cNvSpPr>
            <a:spLocks noGrp="1"/>
          </p:cNvSpPr>
          <p:nvPr>
            <p:ph type="sldNum" sz="quarter" idx="10"/>
          </p:nvPr>
        </p:nvSpPr>
        <p:spPr/>
        <p:txBody>
          <a:bodyPr/>
          <a:lstStyle/>
          <a:p>
            <a:fld id="{B4DFF58F-0D24-EB4A-8E31-30792F31DACB}" type="slidenum">
              <a:rPr lang="en-US" smtClean="0"/>
              <a:pPr/>
              <a:t>47</a:t>
            </a:fld>
            <a:endParaRPr lang="en-US"/>
          </a:p>
        </p:txBody>
      </p:sp>
    </p:spTree>
    <p:extLst>
      <p:ext uri="{BB962C8B-B14F-4D97-AF65-F5344CB8AC3E}">
        <p14:creationId xmlns:p14="http://schemas.microsoft.com/office/powerpoint/2010/main" val="1823229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01B9B85-E948-4504-9A8D-08FC18B02446}" type="slidenum">
              <a:rPr lang="en-US" altLang="en-US" sz="1400" smtClean="0"/>
              <a:pPr>
                <a:spcBef>
                  <a:spcPct val="0"/>
                </a:spcBef>
              </a:pPr>
              <a:t>48</a:t>
            </a:fld>
            <a:endParaRPr lang="en-US" altLang="en-US" sz="1400" smtClean="0"/>
          </a:p>
        </p:txBody>
      </p:sp>
      <p:sp>
        <p:nvSpPr>
          <p:cNvPr id="124931"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58710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 state Audubon chapter</a:t>
            </a:r>
            <a:endParaRPr lang="en-US" dirty="0"/>
          </a:p>
        </p:txBody>
      </p:sp>
      <p:sp>
        <p:nvSpPr>
          <p:cNvPr id="4" name="Slide Number Placeholder 3"/>
          <p:cNvSpPr>
            <a:spLocks noGrp="1"/>
          </p:cNvSpPr>
          <p:nvPr>
            <p:ph type="sldNum" sz="quarter" idx="10"/>
          </p:nvPr>
        </p:nvSpPr>
        <p:spPr/>
        <p:txBody>
          <a:bodyPr/>
          <a:lstStyle/>
          <a:p>
            <a:fld id="{F9233161-AC01-3846-A259-B5DA9463A280}" type="slidenum">
              <a:rPr lang="en-US" smtClean="0"/>
              <a:pPr/>
              <a:t>4</a:t>
            </a:fld>
            <a:endParaRPr lang="en-US"/>
          </a:p>
        </p:txBody>
      </p:sp>
    </p:spTree>
    <p:extLst>
      <p:ext uri="{BB962C8B-B14F-4D97-AF65-F5344CB8AC3E}">
        <p14:creationId xmlns:p14="http://schemas.microsoft.com/office/powerpoint/2010/main" val="1968341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35AE024-E79B-4D86-92F3-A2E9AD5985F9}" type="slidenum">
              <a:rPr lang="en-US" altLang="en-US" sz="1400" smtClean="0"/>
              <a:pPr>
                <a:spcBef>
                  <a:spcPct val="0"/>
                </a:spcBef>
              </a:pPr>
              <a:t>49</a:t>
            </a:fld>
            <a:endParaRPr lang="en-US" altLang="en-US" sz="1400" smtClean="0"/>
          </a:p>
        </p:txBody>
      </p:sp>
      <p:sp>
        <p:nvSpPr>
          <p:cNvPr id="12697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603853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8CBD3B5-83F2-48F3-B87B-DC46589A1835}" type="slidenum">
              <a:rPr lang="en-US" altLang="en-US" sz="1400" smtClean="0"/>
              <a:pPr>
                <a:spcBef>
                  <a:spcPct val="0"/>
                </a:spcBef>
              </a:pPr>
              <a:t>50</a:t>
            </a:fld>
            <a:endParaRPr lang="en-US" altLang="en-US" sz="1400" smtClean="0"/>
          </a:p>
        </p:txBody>
      </p:sp>
      <p:sp>
        <p:nvSpPr>
          <p:cNvPr id="13107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966770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432FF01-CAFC-4DBF-93C4-B9E52E84BA52}" type="slidenum">
              <a:rPr lang="en-US" altLang="en-US" sz="1400" smtClean="0"/>
              <a:pPr>
                <a:spcBef>
                  <a:spcPct val="0"/>
                </a:spcBef>
              </a:pPr>
              <a:t>51</a:t>
            </a:fld>
            <a:endParaRPr lang="en-US" altLang="en-US" sz="1400" smtClean="0"/>
          </a:p>
        </p:txBody>
      </p:sp>
      <p:sp>
        <p:nvSpPr>
          <p:cNvPr id="13312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811915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aseline="0" dirty="0" smtClean="0"/>
              <a:t>Other ways to help – nest boxes</a:t>
            </a:r>
          </a:p>
          <a:p>
            <a:pPr lvl="1"/>
            <a:endParaRPr lang="en-US" baseline="0" dirty="0" smtClean="0"/>
          </a:p>
          <a:p>
            <a:pPr lvl="1"/>
            <a:r>
              <a:rPr lang="en-US" baseline="0" dirty="0" smtClean="0"/>
              <a:t>10,000 Nest Boxes for Nuthatches – inspired people across North Carolina to put up these boxes, which are just like bluebird boxes but have a smaller hole. We’re just about to 9,000 now. </a:t>
            </a:r>
          </a:p>
        </p:txBody>
      </p:sp>
      <p:sp>
        <p:nvSpPr>
          <p:cNvPr id="4" name="Slide Number Placeholder 3"/>
          <p:cNvSpPr>
            <a:spLocks noGrp="1"/>
          </p:cNvSpPr>
          <p:nvPr>
            <p:ph type="sldNum" sz="quarter" idx="10"/>
          </p:nvPr>
        </p:nvSpPr>
        <p:spPr/>
        <p:txBody>
          <a:bodyPr/>
          <a:lstStyle/>
          <a:p>
            <a:fld id="{B4DFF58F-0D24-EB4A-8E31-30792F31DACB}" type="slidenum">
              <a:rPr lang="en-US" smtClean="0"/>
              <a:pPr/>
              <a:t>52</a:t>
            </a:fld>
            <a:endParaRPr lang="en-US"/>
          </a:p>
        </p:txBody>
      </p:sp>
    </p:spTree>
    <p:extLst>
      <p:ext uri="{BB962C8B-B14F-4D97-AF65-F5344CB8AC3E}">
        <p14:creationId xmlns:p14="http://schemas.microsoft.com/office/powerpoint/2010/main" val="518363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710308C-826D-4569-B66E-BE4C68413921}" type="slidenum">
              <a:rPr lang="en-US" altLang="en-US" sz="1400" smtClean="0"/>
              <a:pPr>
                <a:spcBef>
                  <a:spcPct val="0"/>
                </a:spcBef>
              </a:pPr>
              <a:t>53</a:t>
            </a:fld>
            <a:endParaRPr lang="en-US" altLang="en-US" sz="1400" smtClean="0"/>
          </a:p>
        </p:txBody>
      </p:sp>
      <p:sp>
        <p:nvSpPr>
          <p:cNvPr id="13721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916401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00F956C-063F-4F25-A17B-41A569A6C8A5}" type="slidenum">
              <a:rPr lang="en-US" altLang="en-US" sz="1400" smtClean="0"/>
              <a:pPr>
                <a:spcBef>
                  <a:spcPct val="0"/>
                </a:spcBef>
              </a:pPr>
              <a:t>56</a:t>
            </a:fld>
            <a:endParaRPr lang="en-US" altLang="en-US" sz="1400" smtClean="0"/>
          </a:p>
        </p:txBody>
      </p:sp>
      <p:sp>
        <p:nvSpPr>
          <p:cNvPr id="150531"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489424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CF4BFFE-9034-4F51-9F48-9E5465042BF8}" type="slidenum">
              <a:rPr lang="en-US" altLang="en-US" sz="1400" smtClean="0"/>
              <a:pPr>
                <a:spcBef>
                  <a:spcPct val="0"/>
                </a:spcBef>
              </a:pPr>
              <a:t>57</a:t>
            </a:fld>
            <a:endParaRPr lang="en-US" altLang="en-US" sz="1400" smtClean="0"/>
          </a:p>
        </p:txBody>
      </p:sp>
      <p:sp>
        <p:nvSpPr>
          <p:cNvPr id="14643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798927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143000" y="685800"/>
            <a:ext cx="4572000" cy="3429000"/>
          </a:xfrm>
        </p:spPr>
      </p:sp>
      <p:sp>
        <p:nvSpPr>
          <p:cNvPr id="156675"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Roman"/>
                <a:ea typeface="Avenir Roman"/>
                <a:cs typeface="Avenir Roman"/>
              </a:rPr>
              <a:t>The Brown-headed Nuthatch is one of more than 300 birds Audubon has identified as climate-endangered or climate-threatened (the nuthatch is climate-endangered). </a:t>
            </a:r>
          </a:p>
        </p:txBody>
      </p:sp>
    </p:spTree>
    <p:extLst>
      <p:ext uri="{BB962C8B-B14F-4D97-AF65-F5344CB8AC3E}">
        <p14:creationId xmlns:p14="http://schemas.microsoft.com/office/powerpoint/2010/main" val="2858374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a:t>
            </a:r>
            <a:r>
              <a:rPr lang="en-US" b="1" dirty="0" smtClean="0"/>
              <a:t>why</a:t>
            </a:r>
            <a:r>
              <a:rPr lang="en-US" dirty="0" smtClean="0"/>
              <a:t> bird-friendly equals climate friendly:</a:t>
            </a:r>
          </a:p>
          <a:p>
            <a:r>
              <a:rPr lang="en-US" dirty="0" smtClean="0"/>
              <a:t>Bird gardening makes a direct impact on your carbon footprint. </a:t>
            </a:r>
          </a:p>
          <a:p>
            <a:r>
              <a:rPr lang="en-US" dirty="0" smtClean="0"/>
              <a:t>Directly reduces</a:t>
            </a:r>
            <a:r>
              <a:rPr lang="en-US" baseline="0" dirty="0" smtClean="0"/>
              <a:t> greenhouse emissions </a:t>
            </a:r>
          </a:p>
          <a:p>
            <a:r>
              <a:rPr lang="en-US" baseline="0" dirty="0" smtClean="0"/>
              <a:t>Lawnmowers account for up to 5% of greenhouse gas emissions in the US</a:t>
            </a:r>
          </a:p>
          <a:p>
            <a:r>
              <a:rPr lang="en-US" baseline="0" dirty="0" smtClean="0"/>
              <a:t>Fertilizer releases a powerful greenhouse gas – nitrous oxide</a:t>
            </a:r>
          </a:p>
          <a:p>
            <a:endParaRPr lang="en-US" baseline="0" dirty="0" smtClean="0"/>
          </a:p>
          <a:p>
            <a:r>
              <a:rPr lang="en-US" baseline="0" dirty="0" smtClean="0"/>
              <a:t>Increases carbon storage – lawn stores some carbon, but trees and shrubs store more. </a:t>
            </a:r>
          </a:p>
          <a:p>
            <a:endParaRPr lang="en-US" baseline="0" dirty="0" smtClean="0"/>
          </a:p>
          <a:p>
            <a:r>
              <a:rPr lang="en-US" baseline="0" dirty="0" smtClean="0"/>
              <a:t>Builds resilient bird populations – a yard full of native plants provides the food resources birds need to</a:t>
            </a:r>
          </a:p>
          <a:p>
            <a:pPr marL="171450" indent="-171450">
              <a:buFontTx/>
              <a:buChar char="-"/>
            </a:pPr>
            <a:r>
              <a:rPr lang="en-US" baseline="0" dirty="0" smtClean="0"/>
              <a:t>Feed their babies</a:t>
            </a:r>
          </a:p>
          <a:p>
            <a:pPr marL="171450" indent="-171450">
              <a:buFontTx/>
              <a:buChar char="-"/>
            </a:pPr>
            <a:r>
              <a:rPr lang="en-US" baseline="0" dirty="0" smtClean="0"/>
              <a:t>Refuel during migration</a:t>
            </a:r>
          </a:p>
          <a:p>
            <a:pPr marL="171450" indent="-171450">
              <a:buFontTx/>
              <a:buChar char="-"/>
            </a:pPr>
            <a:r>
              <a:rPr lang="en-US" baseline="0" dirty="0" smtClean="0"/>
              <a:t>Survive and thrive during the winter and all year round</a:t>
            </a:r>
            <a:endParaRPr lang="en-US" dirty="0"/>
          </a:p>
        </p:txBody>
      </p:sp>
      <p:sp>
        <p:nvSpPr>
          <p:cNvPr id="4" name="Slide Number Placeholder 3"/>
          <p:cNvSpPr>
            <a:spLocks noGrp="1"/>
          </p:cNvSpPr>
          <p:nvPr>
            <p:ph type="sldNum" sz="quarter" idx="10"/>
          </p:nvPr>
        </p:nvSpPr>
        <p:spPr/>
        <p:txBody>
          <a:bodyPr/>
          <a:lstStyle/>
          <a:p>
            <a:fld id="{237702EF-AED5-44DB-A255-7841C3EE7A95}" type="slidenum">
              <a:rPr lang="en-US" smtClean="0"/>
              <a:t>59</a:t>
            </a:fld>
            <a:endParaRPr lang="en-US"/>
          </a:p>
        </p:txBody>
      </p:sp>
    </p:spTree>
    <p:extLst>
      <p:ext uri="{BB962C8B-B14F-4D97-AF65-F5344CB8AC3E}">
        <p14:creationId xmlns:p14="http://schemas.microsoft.com/office/powerpoint/2010/main" val="233013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partner with nurseries to grow and sell Bird-Friendly Native Plants with the goal of making it easy for any North Carolinian to buy native plants easily. </a:t>
            </a:r>
            <a:endParaRPr lang="en-US" dirty="0" smtClean="0"/>
          </a:p>
          <a:p>
            <a:endParaRPr lang="en-US" dirty="0" smtClean="0"/>
          </a:p>
          <a:p>
            <a:endParaRPr lang="en-US" dirty="0" smtClean="0"/>
          </a:p>
          <a:p>
            <a:endParaRPr lang="en-US" dirty="0" smtClean="0"/>
          </a:p>
          <a:p>
            <a:endParaRPr lang="en-US" dirty="0" smtClean="0"/>
          </a:p>
          <a:p>
            <a:r>
              <a:rPr lang="en-US" dirty="0" smtClean="0"/>
              <a:t>Photo</a:t>
            </a:r>
            <a:r>
              <a:rPr lang="en-US" baseline="0" dirty="0" smtClean="0"/>
              <a:t> by Kim Brand </a:t>
            </a:r>
            <a:endParaRPr lang="en-US" dirty="0"/>
          </a:p>
        </p:txBody>
      </p:sp>
      <p:sp>
        <p:nvSpPr>
          <p:cNvPr id="4" name="Slide Number Placeholder 3"/>
          <p:cNvSpPr>
            <a:spLocks noGrp="1"/>
          </p:cNvSpPr>
          <p:nvPr>
            <p:ph type="sldNum" sz="quarter" idx="10"/>
          </p:nvPr>
        </p:nvSpPr>
        <p:spPr/>
        <p:txBody>
          <a:bodyPr/>
          <a:lstStyle/>
          <a:p>
            <a:fld id="{B4DFF58F-0D24-EB4A-8E31-30792F31DACB}" type="slidenum">
              <a:rPr lang="en-US" smtClean="0"/>
              <a:pPr/>
              <a:t>60</a:t>
            </a:fld>
            <a:endParaRPr lang="en-US"/>
          </a:p>
        </p:txBody>
      </p:sp>
    </p:spTree>
    <p:extLst>
      <p:ext uri="{BB962C8B-B14F-4D97-AF65-F5344CB8AC3E}">
        <p14:creationId xmlns:p14="http://schemas.microsoft.com/office/powerpoint/2010/main" val="206990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 Painted Bunting is singing the praises of</a:t>
            </a:r>
            <a:r>
              <a:rPr lang="en-US" baseline="0" dirty="0" smtClean="0"/>
              <a:t> Bald Head Island!</a:t>
            </a:r>
            <a:endParaRPr lang="en-US" dirty="0"/>
          </a:p>
        </p:txBody>
      </p:sp>
      <p:sp>
        <p:nvSpPr>
          <p:cNvPr id="4" name="Slide Number Placeholder 3"/>
          <p:cNvSpPr>
            <a:spLocks noGrp="1"/>
          </p:cNvSpPr>
          <p:nvPr>
            <p:ph type="sldNum" sz="quarter" idx="10"/>
          </p:nvPr>
        </p:nvSpPr>
        <p:spPr/>
        <p:txBody>
          <a:bodyPr/>
          <a:lstStyle/>
          <a:p>
            <a:fld id="{0E29A343-29E9-4461-8E15-19FD026FA70C}" type="slidenum">
              <a:rPr lang="en-US" smtClean="0"/>
              <a:t>5</a:t>
            </a:fld>
            <a:endParaRPr lang="en-US"/>
          </a:p>
        </p:txBody>
      </p:sp>
    </p:spTree>
    <p:extLst>
      <p:ext uri="{BB962C8B-B14F-4D97-AF65-F5344CB8AC3E}">
        <p14:creationId xmlns:p14="http://schemas.microsoft.com/office/powerpoint/2010/main" val="2809310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partner with nurseries to grow and sell Bird-Friendly Native Plants with the goal of making it easy for any North Carolinian to buy native plants easily. </a:t>
            </a:r>
            <a:endParaRPr lang="en-US" dirty="0" smtClean="0"/>
          </a:p>
          <a:p>
            <a:endParaRPr lang="en-US" dirty="0" smtClean="0"/>
          </a:p>
          <a:p>
            <a:endParaRPr lang="en-US" dirty="0" smtClean="0"/>
          </a:p>
          <a:p>
            <a:endParaRPr lang="en-US" dirty="0" smtClean="0"/>
          </a:p>
          <a:p>
            <a:endParaRPr lang="en-US" dirty="0" smtClean="0"/>
          </a:p>
          <a:p>
            <a:r>
              <a:rPr lang="en-US" dirty="0" smtClean="0"/>
              <a:t>Photo</a:t>
            </a:r>
            <a:r>
              <a:rPr lang="en-US" baseline="0" dirty="0" smtClean="0"/>
              <a:t> by Kim Brand </a:t>
            </a:r>
            <a:endParaRPr lang="en-US" dirty="0"/>
          </a:p>
        </p:txBody>
      </p:sp>
      <p:sp>
        <p:nvSpPr>
          <p:cNvPr id="4" name="Slide Number Placeholder 3"/>
          <p:cNvSpPr>
            <a:spLocks noGrp="1"/>
          </p:cNvSpPr>
          <p:nvPr>
            <p:ph type="sldNum" sz="quarter" idx="10"/>
          </p:nvPr>
        </p:nvSpPr>
        <p:spPr/>
        <p:txBody>
          <a:bodyPr/>
          <a:lstStyle/>
          <a:p>
            <a:fld id="{B4DFF58F-0D24-EB4A-8E31-30792F31DACB}" type="slidenum">
              <a:rPr lang="en-US" smtClean="0"/>
              <a:pPr/>
              <a:t>61</a:t>
            </a:fld>
            <a:endParaRPr lang="en-US"/>
          </a:p>
        </p:txBody>
      </p:sp>
    </p:spTree>
    <p:extLst>
      <p:ext uri="{BB962C8B-B14F-4D97-AF65-F5344CB8AC3E}">
        <p14:creationId xmlns:p14="http://schemas.microsoft.com/office/powerpoint/2010/main" val="611479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partner with nurseries to grow and sell Bird-Friendly Native Plants with the goal of making it easy for any North Carolinian to buy native plants easily. </a:t>
            </a:r>
            <a:endParaRPr lang="en-US" dirty="0" smtClean="0"/>
          </a:p>
          <a:p>
            <a:endParaRPr lang="en-US" dirty="0" smtClean="0"/>
          </a:p>
          <a:p>
            <a:endParaRPr lang="en-US" dirty="0" smtClean="0"/>
          </a:p>
          <a:p>
            <a:endParaRPr lang="en-US" dirty="0" smtClean="0"/>
          </a:p>
          <a:p>
            <a:endParaRPr lang="en-US" dirty="0" smtClean="0"/>
          </a:p>
          <a:p>
            <a:r>
              <a:rPr lang="en-US" dirty="0" smtClean="0"/>
              <a:t>Photo</a:t>
            </a:r>
            <a:r>
              <a:rPr lang="en-US" baseline="0" dirty="0" smtClean="0"/>
              <a:t> by Kim Brand </a:t>
            </a:r>
            <a:endParaRPr lang="en-US" dirty="0"/>
          </a:p>
        </p:txBody>
      </p:sp>
      <p:sp>
        <p:nvSpPr>
          <p:cNvPr id="4" name="Slide Number Placeholder 3"/>
          <p:cNvSpPr>
            <a:spLocks noGrp="1"/>
          </p:cNvSpPr>
          <p:nvPr>
            <p:ph type="sldNum" sz="quarter" idx="10"/>
          </p:nvPr>
        </p:nvSpPr>
        <p:spPr/>
        <p:txBody>
          <a:bodyPr/>
          <a:lstStyle/>
          <a:p>
            <a:fld id="{B4DFF58F-0D24-EB4A-8E31-30792F31DACB}" type="slidenum">
              <a:rPr lang="en-US" smtClean="0"/>
              <a:pPr/>
              <a:t>62</a:t>
            </a:fld>
            <a:endParaRPr lang="en-US"/>
          </a:p>
        </p:txBody>
      </p:sp>
    </p:spTree>
    <p:extLst>
      <p:ext uri="{BB962C8B-B14F-4D97-AF65-F5344CB8AC3E}">
        <p14:creationId xmlns:p14="http://schemas.microsoft.com/office/powerpoint/2010/main" val="4209169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#4 – Nectar</a:t>
            </a:r>
            <a:r>
              <a:rPr lang="en-US" baseline="0" dirty="0" smtClean="0"/>
              <a:t> for hummingbirds</a:t>
            </a:r>
          </a:p>
          <a:p>
            <a:endParaRPr lang="en-US" baseline="0" dirty="0" smtClean="0"/>
          </a:p>
          <a:p>
            <a:r>
              <a:rPr lang="en-US" baseline="0" dirty="0" err="1" smtClean="0"/>
              <a:t>Cardinalflower</a:t>
            </a:r>
            <a:r>
              <a:rPr lang="en-US" baseline="0" dirty="0" smtClean="0"/>
              <a:t> in bloom right now – important for fall migration </a:t>
            </a:r>
          </a:p>
          <a:p>
            <a:r>
              <a:rPr lang="en-US" baseline="0" dirty="0" smtClean="0"/>
              <a:t>Flowers Jul-Oct</a:t>
            </a:r>
          </a:p>
          <a:p>
            <a:endParaRPr lang="en-US" baseline="0" dirty="0" smtClean="0"/>
          </a:p>
          <a:p>
            <a:r>
              <a:rPr lang="en-US" baseline="0" dirty="0" smtClean="0"/>
              <a:t>Could mention LOTS more great nectar plants for hummers! Native azaleas, phlox, more vines, etc.</a:t>
            </a:r>
            <a:endParaRPr lang="en-US" dirty="0"/>
          </a:p>
        </p:txBody>
      </p:sp>
      <p:sp>
        <p:nvSpPr>
          <p:cNvPr id="4" name="Slide Number Placeholder 3"/>
          <p:cNvSpPr>
            <a:spLocks noGrp="1"/>
          </p:cNvSpPr>
          <p:nvPr>
            <p:ph type="sldNum" sz="quarter" idx="10"/>
          </p:nvPr>
        </p:nvSpPr>
        <p:spPr/>
        <p:txBody>
          <a:bodyPr/>
          <a:lstStyle/>
          <a:p>
            <a:fld id="{27BED65A-0495-534B-88A6-47723120EB2B}" type="slidenum">
              <a:rPr lang="en-US" smtClean="0"/>
              <a:pPr/>
              <a:t>63</a:t>
            </a:fld>
            <a:endParaRPr lang="en-US"/>
          </a:p>
        </p:txBody>
      </p:sp>
    </p:spTree>
    <p:extLst>
      <p:ext uri="{BB962C8B-B14F-4D97-AF65-F5344CB8AC3E}">
        <p14:creationId xmlns:p14="http://schemas.microsoft.com/office/powerpoint/2010/main" val="34320080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9A67F1A-775F-438C-800A-9C14D5233F4B}" type="slidenum">
              <a:rPr lang="en-US" altLang="en-US" sz="1400" smtClean="0"/>
              <a:pPr>
                <a:spcBef>
                  <a:spcPct val="0"/>
                </a:spcBef>
              </a:pPr>
              <a:t>64</a:t>
            </a:fld>
            <a:endParaRPr lang="en-US" altLang="en-US" sz="1400" smtClean="0"/>
          </a:p>
        </p:txBody>
      </p:sp>
      <p:sp>
        <p:nvSpPr>
          <p:cNvPr id="10240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Aquilegia Canadensis</a:t>
            </a:r>
          </a:p>
          <a:p>
            <a:r>
              <a:rPr lang="en-US" altLang="en-US" dirty="0" smtClean="0"/>
              <a:t>Flowers Mar-May</a:t>
            </a:r>
          </a:p>
        </p:txBody>
      </p:sp>
    </p:spTree>
    <p:extLst>
      <p:ext uri="{BB962C8B-B14F-4D97-AF65-F5344CB8AC3E}">
        <p14:creationId xmlns:p14="http://schemas.microsoft.com/office/powerpoint/2010/main" val="390252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3DB17A9-E888-4B10-A341-DC64E8617B3B}" type="slidenum">
              <a:rPr lang="en-US" altLang="en-US" sz="1400" smtClean="0"/>
              <a:pPr>
                <a:spcBef>
                  <a:spcPct val="0"/>
                </a:spcBef>
              </a:pPr>
              <a:t>65</a:t>
            </a:fld>
            <a:endParaRPr lang="en-US" altLang="en-US" sz="1400" smtClean="0"/>
          </a:p>
        </p:txBody>
      </p:sp>
      <p:sp>
        <p:nvSpPr>
          <p:cNvPr id="207875"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Phlox</a:t>
            </a:r>
            <a:r>
              <a:rPr lang="en-US" altLang="en-US" baseline="0" dirty="0" smtClean="0"/>
              <a:t> </a:t>
            </a:r>
            <a:r>
              <a:rPr lang="en-US" altLang="en-US" baseline="0" dirty="0" err="1" smtClean="0"/>
              <a:t>divaricata</a:t>
            </a:r>
            <a:endParaRPr lang="en-US" altLang="en-US" baseline="0" dirty="0" smtClean="0"/>
          </a:p>
          <a:p>
            <a:r>
              <a:rPr lang="en-US" altLang="en-US" baseline="0" dirty="0" smtClean="0"/>
              <a:t>Flowers Apr-May</a:t>
            </a:r>
            <a:endParaRPr lang="en-US" altLang="en-US" dirty="0" smtClean="0"/>
          </a:p>
        </p:txBody>
      </p:sp>
    </p:spTree>
    <p:extLst>
      <p:ext uri="{BB962C8B-B14F-4D97-AF65-F5344CB8AC3E}">
        <p14:creationId xmlns:p14="http://schemas.microsoft.com/office/powerpoint/2010/main" val="2048173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FD81A7F-0DD9-4EB3-AF2B-09260F2EE02A}" type="slidenum">
              <a:rPr lang="en-US" altLang="en-US" sz="1400" smtClean="0"/>
              <a:pPr>
                <a:spcBef>
                  <a:spcPct val="0"/>
                </a:spcBef>
              </a:pPr>
              <a:t>66</a:t>
            </a:fld>
            <a:endParaRPr lang="en-US" altLang="en-US" sz="1400" smtClean="0"/>
          </a:p>
        </p:txBody>
      </p:sp>
      <p:sp>
        <p:nvSpPr>
          <p:cNvPr id="209923"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Phlox</a:t>
            </a:r>
            <a:r>
              <a:rPr lang="en-US" altLang="en-US" baseline="0" dirty="0" smtClean="0"/>
              <a:t> </a:t>
            </a:r>
            <a:r>
              <a:rPr lang="en-US" altLang="en-US" baseline="0" dirty="0" err="1" smtClean="0"/>
              <a:t>divaricata</a:t>
            </a:r>
            <a:endParaRPr lang="en-US" altLang="en-US" baseline="0" dirty="0" smtClean="0"/>
          </a:p>
          <a:p>
            <a:r>
              <a:rPr lang="en-US" altLang="en-US" baseline="0" dirty="0" smtClean="0"/>
              <a:t>Flowers Apr-May</a:t>
            </a:r>
            <a:endParaRPr lang="en-US" altLang="en-US" dirty="0" smtClean="0"/>
          </a:p>
          <a:p>
            <a:endParaRPr lang="en-US" altLang="en-US" dirty="0" smtClean="0"/>
          </a:p>
        </p:txBody>
      </p:sp>
    </p:spTree>
    <p:extLst>
      <p:ext uri="{BB962C8B-B14F-4D97-AF65-F5344CB8AC3E}">
        <p14:creationId xmlns:p14="http://schemas.microsoft.com/office/powerpoint/2010/main" val="4197380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CEB5303-0123-429F-B035-1DA951D49F60}" type="slidenum">
              <a:rPr lang="en-US" altLang="en-US" sz="1400" smtClean="0"/>
              <a:pPr>
                <a:spcBef>
                  <a:spcPct val="0"/>
                </a:spcBef>
              </a:pPr>
              <a:t>67</a:t>
            </a:fld>
            <a:endParaRPr lang="en-US" altLang="en-US" sz="1400" smtClean="0"/>
          </a:p>
        </p:txBody>
      </p:sp>
      <p:sp>
        <p:nvSpPr>
          <p:cNvPr id="10649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err="1" smtClean="0"/>
              <a:t>Campsis</a:t>
            </a:r>
            <a:r>
              <a:rPr lang="en-US" altLang="en-US" dirty="0" smtClean="0"/>
              <a:t> </a:t>
            </a:r>
            <a:r>
              <a:rPr lang="en-US" altLang="en-US" dirty="0" err="1" smtClean="0"/>
              <a:t>radicans</a:t>
            </a:r>
            <a:endParaRPr lang="en-US" altLang="en-US" dirty="0" smtClean="0"/>
          </a:p>
          <a:p>
            <a:r>
              <a:rPr lang="en-US" altLang="en-US" dirty="0" smtClean="0"/>
              <a:t>Flowers Jun-Oct</a:t>
            </a:r>
          </a:p>
        </p:txBody>
      </p:sp>
    </p:spTree>
    <p:extLst>
      <p:ext uri="{BB962C8B-B14F-4D97-AF65-F5344CB8AC3E}">
        <p14:creationId xmlns:p14="http://schemas.microsoft.com/office/powerpoint/2010/main" val="1811791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C5AA676-2964-44C5-B370-48869B0A7BAB}" type="slidenum">
              <a:rPr lang="en-US" altLang="en-US" sz="1400" smtClean="0"/>
              <a:pPr>
                <a:spcBef>
                  <a:spcPct val="0"/>
                </a:spcBef>
              </a:pPr>
              <a:t>68</a:t>
            </a:fld>
            <a:endParaRPr lang="en-US" altLang="en-US" sz="1400" smtClean="0"/>
          </a:p>
        </p:txBody>
      </p:sp>
      <p:sp>
        <p:nvSpPr>
          <p:cNvPr id="211971"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Flowers May-Jun</a:t>
            </a:r>
          </a:p>
        </p:txBody>
      </p:sp>
    </p:spTree>
    <p:extLst>
      <p:ext uri="{BB962C8B-B14F-4D97-AF65-F5344CB8AC3E}">
        <p14:creationId xmlns:p14="http://schemas.microsoft.com/office/powerpoint/2010/main" val="3181067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19E7A07-65A5-4BE7-9700-63D96E88CFDD}" type="slidenum">
              <a:rPr lang="en-US" altLang="en-US" sz="1400" smtClean="0"/>
              <a:pPr>
                <a:spcBef>
                  <a:spcPct val="0"/>
                </a:spcBef>
              </a:pPr>
              <a:t>69</a:t>
            </a:fld>
            <a:endParaRPr lang="en-US" altLang="en-US" sz="1400" smtClean="0"/>
          </a:p>
        </p:txBody>
      </p:sp>
      <p:sp>
        <p:nvSpPr>
          <p:cNvPr id="108547"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Bignonia </a:t>
            </a:r>
            <a:r>
              <a:rPr lang="en-US" altLang="en-US" dirty="0" err="1" smtClean="0"/>
              <a:t>capreolata</a:t>
            </a:r>
            <a:endParaRPr lang="en-US" altLang="en-US" dirty="0" smtClean="0"/>
          </a:p>
          <a:p>
            <a:r>
              <a:rPr lang="en-US" altLang="en-US" dirty="0" smtClean="0"/>
              <a:t>Flowers Apr-May</a:t>
            </a:r>
          </a:p>
        </p:txBody>
      </p:sp>
    </p:spTree>
    <p:extLst>
      <p:ext uri="{BB962C8B-B14F-4D97-AF65-F5344CB8AC3E}">
        <p14:creationId xmlns:p14="http://schemas.microsoft.com/office/powerpoint/2010/main" val="2335126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#3 – nuts and seeds</a:t>
            </a:r>
          </a:p>
          <a:p>
            <a:endParaRPr lang="en-US" dirty="0" smtClean="0"/>
          </a:p>
          <a:p>
            <a:r>
              <a:rPr lang="en-US" dirty="0" smtClean="0"/>
              <a:t>Besides</a:t>
            </a:r>
            <a:r>
              <a:rPr lang="en-US" baseline="0" dirty="0" smtClean="0"/>
              <a:t> pine seeds, acorns that birds store for later – want to have a cascade of flowers that produce seeds for finches &amp; sparrows</a:t>
            </a:r>
          </a:p>
          <a:p>
            <a:endParaRPr lang="en-US" baseline="0" dirty="0" smtClean="0"/>
          </a:p>
          <a:p>
            <a:r>
              <a:rPr lang="en-US" baseline="0" dirty="0" smtClean="0"/>
              <a:t>Leave plenty of flowers be (don’t deadhead) – seeds Jul-Oct</a:t>
            </a:r>
          </a:p>
          <a:p>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70</a:t>
            </a:fld>
            <a:endParaRPr lang="en-US"/>
          </a:p>
        </p:txBody>
      </p:sp>
    </p:spTree>
    <p:extLst>
      <p:ext uri="{BB962C8B-B14F-4D97-AF65-F5344CB8AC3E}">
        <p14:creationId xmlns:p14="http://schemas.microsoft.com/office/powerpoint/2010/main" val="51797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any of you remember</a:t>
            </a:r>
            <a:r>
              <a:rPr lang="en-US" baseline="0" dirty="0" smtClean="0"/>
              <a:t> the first time you saw a Painted Bunting?</a:t>
            </a:r>
          </a:p>
          <a:p>
            <a:r>
              <a:rPr lang="en-US" dirty="0" smtClean="0"/>
              <a:t>(ask</a:t>
            </a:r>
            <a:r>
              <a:rPr lang="en-US" baseline="0" dirty="0" smtClean="0"/>
              <a:t> for stories)</a:t>
            </a:r>
          </a:p>
          <a:p>
            <a:r>
              <a:rPr lang="en-US" baseline="0" dirty="0" smtClean="0"/>
              <a:t>My story – on a Christmas Bird Count in central Florida – 3 young female graduate students and an expert birder (boss of the other two and a member of my thesis committee). A bird flew in front of the truck and dove into a ditch. All the girls shrieked – I saw blue! I saw red! I saw green! And he just shook his head, cursed under his breath, and pulled over the truck. We all stood there peering into this dark, tangled mess of a ditch, and finally he saw it: Oh, he said. A Painted Bunting. I thought you were all nuts, but you were in fact all right. </a:t>
            </a:r>
            <a:endParaRPr lang="en-US" dirty="0"/>
          </a:p>
        </p:txBody>
      </p:sp>
      <p:sp>
        <p:nvSpPr>
          <p:cNvPr id="4" name="Slide Number Placeholder 3"/>
          <p:cNvSpPr>
            <a:spLocks noGrp="1"/>
          </p:cNvSpPr>
          <p:nvPr>
            <p:ph type="sldNum" sz="quarter" idx="10"/>
          </p:nvPr>
        </p:nvSpPr>
        <p:spPr/>
        <p:txBody>
          <a:bodyPr/>
          <a:lstStyle/>
          <a:p>
            <a:fld id="{0E29A343-29E9-4461-8E15-19FD026FA70C}" type="slidenum">
              <a:rPr lang="en-US" smtClean="0"/>
              <a:t>7</a:t>
            </a:fld>
            <a:endParaRPr lang="en-US"/>
          </a:p>
        </p:txBody>
      </p:sp>
    </p:spTree>
    <p:extLst>
      <p:ext uri="{BB962C8B-B14F-4D97-AF65-F5344CB8AC3E}">
        <p14:creationId xmlns:p14="http://schemas.microsoft.com/office/powerpoint/2010/main" val="3359556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group #3 – nuts and seeds</a:t>
            </a:r>
          </a:p>
          <a:p>
            <a:endParaRPr lang="en-US" dirty="0" smtClean="0"/>
          </a:p>
          <a:p>
            <a:r>
              <a:rPr lang="en-US" dirty="0" smtClean="0"/>
              <a:t>Also</a:t>
            </a:r>
            <a:r>
              <a:rPr lang="en-US" baseline="0" dirty="0" smtClean="0"/>
              <a:t> need some late-blooming flowers so birds have seeds for winter – Asters Oct-Nov</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472321C-053D-4C70-9E2C-64DD33C1DB6C}" type="slidenum">
              <a:rPr lang="en-US" smtClean="0"/>
              <a:t>71</a:t>
            </a:fld>
            <a:endParaRPr lang="en-US"/>
          </a:p>
        </p:txBody>
      </p:sp>
    </p:spTree>
    <p:extLst>
      <p:ext uri="{BB962C8B-B14F-4D97-AF65-F5344CB8AC3E}">
        <p14:creationId xmlns:p14="http://schemas.microsoft.com/office/powerpoint/2010/main" val="416880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E5416B0-5F83-4E14-A564-044FAC9558E3}" type="slidenum">
              <a:rPr lang="en-US" altLang="en-US" sz="1400" smtClean="0"/>
              <a:pPr>
                <a:spcBef>
                  <a:spcPct val="0"/>
                </a:spcBef>
              </a:pPr>
              <a:t>10</a:t>
            </a:fld>
            <a:endParaRPr lang="en-US" altLang="en-US" sz="1400" smtClean="0"/>
          </a:p>
        </p:txBody>
      </p:sp>
      <p:sp>
        <p:nvSpPr>
          <p:cNvPr id="819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One reason why cities &amp; towns – your</a:t>
            </a:r>
            <a:r>
              <a:rPr lang="en-US" altLang="en-US" baseline="0" dirty="0" smtClean="0"/>
              <a:t> yard! – matters so much:</a:t>
            </a:r>
          </a:p>
          <a:p>
            <a:endParaRPr lang="en-US" altLang="en-US" dirty="0" smtClean="0"/>
          </a:p>
          <a:p>
            <a:r>
              <a:rPr lang="en-US" altLang="en-US" dirty="0" smtClean="0"/>
              <a:t>High-flying</a:t>
            </a:r>
            <a:r>
              <a:rPr lang="en-US" altLang="en-US" baseline="0" dirty="0" smtClean="0"/>
              <a:t> view:</a:t>
            </a:r>
          </a:p>
          <a:p>
            <a:r>
              <a:rPr lang="en-US" altLang="en-US" dirty="0" smtClean="0"/>
              <a:t>Birds migrate along these superhighways in the sky: flyways</a:t>
            </a:r>
          </a:p>
          <a:p>
            <a:endParaRPr lang="en-US" altLang="en-US" dirty="0" smtClean="0"/>
          </a:p>
          <a:p>
            <a:r>
              <a:rPr lang="en-US" altLang="en-US" dirty="0" smtClean="0"/>
              <a:t>Many birds – especially songbirds – migrate at</a:t>
            </a:r>
            <a:r>
              <a:rPr lang="en-US" altLang="en-US" baseline="0" dirty="0" smtClean="0"/>
              <a:t> night</a:t>
            </a:r>
          </a:p>
          <a:p>
            <a:r>
              <a:rPr lang="en-US" altLang="en-US" baseline="0" dirty="0" smtClean="0"/>
              <a:t>(cooler so saves energy; won’t be eaten by hawk)</a:t>
            </a:r>
          </a:p>
          <a:p>
            <a:endParaRPr lang="en-US" altLang="en-US" dirty="0" smtClean="0"/>
          </a:p>
          <a:p>
            <a:r>
              <a:rPr lang="en-US" altLang="en-US" dirty="0" smtClean="0"/>
              <a:t>Birds</a:t>
            </a:r>
            <a:r>
              <a:rPr lang="en-US" altLang="en-US" baseline="0" dirty="0" smtClean="0"/>
              <a:t> stop and rest wherever they run out of fuel, or wherever they make it to before dawn</a:t>
            </a:r>
          </a:p>
          <a:p>
            <a:r>
              <a:rPr lang="en-US" altLang="en-US" baseline="0" dirty="0" smtClean="0"/>
              <a:t>They can’t always stop in a State Park or National Wildlife Refuge</a:t>
            </a:r>
          </a:p>
          <a:p>
            <a:r>
              <a:rPr lang="en-US" altLang="en-US" baseline="0" dirty="0" smtClean="0"/>
              <a:t>They may stop in your yard, your local park, even in the middle of the city</a:t>
            </a:r>
          </a:p>
          <a:p>
            <a:endParaRPr lang="en-US" altLang="en-US" dirty="0" smtClean="0"/>
          </a:p>
          <a:p>
            <a:endParaRPr lang="en-US" altLang="en-US" dirty="0" smtClean="0"/>
          </a:p>
        </p:txBody>
      </p:sp>
    </p:spTree>
    <p:extLst>
      <p:ext uri="{BB962C8B-B14F-4D97-AF65-F5344CB8AC3E}">
        <p14:creationId xmlns:p14="http://schemas.microsoft.com/office/powerpoint/2010/main" val="2343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2745F18-FED6-4BC2-88D3-B1013E743E8B}" type="slidenum">
              <a:rPr lang="en-US" altLang="en-US" sz="1400" smtClean="0"/>
              <a:pPr>
                <a:spcBef>
                  <a:spcPct val="0"/>
                </a:spcBef>
              </a:pPr>
              <a:t>11</a:t>
            </a:fld>
            <a:endParaRPr lang="en-US" altLang="en-US" sz="1400" smtClean="0"/>
          </a:p>
        </p:txBody>
      </p:sp>
      <p:sp>
        <p:nvSpPr>
          <p:cNvPr id="1024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This is why we need to work in cities and towns</a:t>
            </a:r>
          </a:p>
          <a:p>
            <a:endParaRPr lang="en-US" altLang="en-US" dirty="0" smtClean="0"/>
          </a:p>
          <a:p>
            <a:r>
              <a:rPr lang="en-US" altLang="en-US" dirty="0" smtClean="0"/>
              <a:t>Warmer</a:t>
            </a:r>
            <a:r>
              <a:rPr lang="en-US" altLang="en-US" baseline="0" dirty="0" smtClean="0"/>
              <a:t> colors have more houses per acre</a:t>
            </a:r>
          </a:p>
          <a:p>
            <a:endParaRPr lang="en-US" altLang="en-US" baseline="0" dirty="0" smtClean="0"/>
          </a:p>
          <a:p>
            <a:r>
              <a:rPr lang="en-US" altLang="en-US" baseline="0" dirty="0" smtClean="0"/>
              <a:t>This is 1990</a:t>
            </a:r>
          </a:p>
          <a:p>
            <a:endParaRPr lang="en-US" altLang="en-US" baseline="0" dirty="0" smtClean="0"/>
          </a:p>
          <a:p>
            <a:r>
              <a:rPr lang="en-US" altLang="en-US" baseline="0" dirty="0" smtClean="0"/>
              <a:t>NC is one of the fastest-growing states in the nation…</a:t>
            </a:r>
            <a:endParaRPr lang="en-US" altLang="en-US" dirty="0" smtClean="0"/>
          </a:p>
        </p:txBody>
      </p:sp>
    </p:spTree>
    <p:extLst>
      <p:ext uri="{BB962C8B-B14F-4D97-AF65-F5344CB8AC3E}">
        <p14:creationId xmlns:p14="http://schemas.microsoft.com/office/powerpoint/2010/main" val="215347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F06EF44-7CB6-413D-AC82-D28864A4D703}" type="slidenum">
              <a:rPr lang="en-US" altLang="en-US" sz="1400" smtClean="0"/>
              <a:pPr>
                <a:spcBef>
                  <a:spcPct val="0"/>
                </a:spcBef>
              </a:pPr>
              <a:t>12</a:t>
            </a:fld>
            <a:endParaRPr lang="en-US" altLang="en-US" sz="1400" smtClean="0"/>
          </a:p>
        </p:txBody>
      </p:sp>
      <p:sp>
        <p:nvSpPr>
          <p:cNvPr id="12291" name="Rectangle 2"/>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This is 2030</a:t>
            </a:r>
            <a:r>
              <a:rPr lang="en-US" altLang="en-US" baseline="0" dirty="0" smtClean="0"/>
              <a:t> – only 15 years from now</a:t>
            </a:r>
          </a:p>
          <a:p>
            <a:endParaRPr lang="en-US" altLang="en-US" baseline="0" dirty="0" smtClean="0"/>
          </a:p>
          <a:p>
            <a:r>
              <a:rPr lang="en-US" altLang="en-US" baseline="0" dirty="0" smtClean="0"/>
              <a:t>We have fewer undeveloped areas in our state, and that makes yards, city parks, school and corporate campuses, church grounds much more important to the health of our birds. </a:t>
            </a:r>
            <a:endParaRPr lang="en-US" altLang="en-US" dirty="0" smtClean="0"/>
          </a:p>
        </p:txBody>
      </p:sp>
    </p:spTree>
    <p:extLst>
      <p:ext uri="{BB962C8B-B14F-4D97-AF65-F5344CB8AC3E}">
        <p14:creationId xmlns:p14="http://schemas.microsoft.com/office/powerpoint/2010/main" val="229379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710276"/>
            <a:ext cx="9144000" cy="614772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p:cNvSpPr>
            <a:spLocks noGrp="1"/>
          </p:cNvSpPr>
          <p:nvPr>
            <p:ph type="pic" sz="quarter" idx="10"/>
          </p:nvPr>
        </p:nvSpPr>
        <p:spPr>
          <a:xfrm>
            <a:off x="0" y="709613"/>
            <a:ext cx="9144000" cy="6148387"/>
          </a:xfrm>
        </p:spPr>
        <p:txBody>
          <a:bodyPr/>
          <a:lstStyle/>
          <a:p>
            <a:endParaRPr lang="en-US" dirty="0"/>
          </a:p>
        </p:txBody>
      </p:sp>
      <p:sp>
        <p:nvSpPr>
          <p:cNvPr id="2" name="Title 1"/>
          <p:cNvSpPr>
            <a:spLocks noGrp="1"/>
          </p:cNvSpPr>
          <p:nvPr>
            <p:ph type="ctrTitle"/>
          </p:nvPr>
        </p:nvSpPr>
        <p:spPr>
          <a:xfrm>
            <a:off x="685800" y="4276893"/>
            <a:ext cx="7772400" cy="1470025"/>
          </a:xfrm>
        </p:spPr>
        <p:txBody>
          <a:bodyPr anchor="b">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5767923"/>
            <a:ext cx="7772400" cy="588910"/>
          </a:xfrm>
        </p:spPr>
        <p:txBody>
          <a:bodyPr>
            <a:normAutofit/>
          </a:bodyPr>
          <a:lstStyle>
            <a:lvl1pPr marL="0" indent="0" algn="l">
              <a:buNone/>
              <a:defRPr sz="2400" i="1">
                <a:solidFill>
                  <a:schemeClr val="accent1"/>
                </a:solidFill>
                <a:latin typeface="Bookman Old Style" panose="020506040505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8990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Image w Text Ver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6724" y="1047624"/>
            <a:ext cx="4410075" cy="5383454"/>
          </a:xfrm>
        </p:spPr>
        <p:txBody>
          <a:bodyPr anchor="ct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p:nvPr>
        </p:nvSpPr>
        <p:spPr>
          <a:xfrm>
            <a:off x="-12700" y="723900"/>
            <a:ext cx="3971925" cy="3022600"/>
          </a:xfrm>
          <a:ln>
            <a:noFill/>
          </a:ln>
        </p:spPr>
        <p:txBody>
          <a:bodyPr/>
          <a:lstStyle/>
          <a:p>
            <a:endParaRPr lang="en-US"/>
          </a:p>
        </p:txBody>
      </p:sp>
      <p:sp>
        <p:nvSpPr>
          <p:cNvPr id="6" name="Picture Placeholder 4"/>
          <p:cNvSpPr>
            <a:spLocks noGrp="1"/>
          </p:cNvSpPr>
          <p:nvPr>
            <p:ph type="pic" sz="quarter" idx="11"/>
          </p:nvPr>
        </p:nvSpPr>
        <p:spPr>
          <a:xfrm>
            <a:off x="-12700" y="3746500"/>
            <a:ext cx="3971925" cy="3111499"/>
          </a:xfrm>
          <a:ln>
            <a:noFill/>
          </a:ln>
        </p:spPr>
        <p:txBody>
          <a:bodyPr/>
          <a:lstStyle/>
          <a:p>
            <a:endParaRPr lang="en-US" dirty="0"/>
          </a:p>
        </p:txBody>
      </p:sp>
    </p:spTree>
    <p:extLst>
      <p:ext uri="{BB962C8B-B14F-4D97-AF65-F5344CB8AC3E}">
        <p14:creationId xmlns:p14="http://schemas.microsoft.com/office/powerpoint/2010/main" val="23310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 w Text Horiz">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83001"/>
            <a:ext cx="8229599" cy="27480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p:nvPr>
        </p:nvSpPr>
        <p:spPr>
          <a:xfrm>
            <a:off x="-1" y="717551"/>
            <a:ext cx="4572001" cy="2579572"/>
          </a:xfrm>
          <a:ln>
            <a:noFill/>
          </a:ln>
        </p:spPr>
        <p:txBody>
          <a:bodyPr/>
          <a:lstStyle/>
          <a:p>
            <a:endParaRPr lang="en-US"/>
          </a:p>
        </p:txBody>
      </p:sp>
      <p:sp>
        <p:nvSpPr>
          <p:cNvPr id="6" name="Picture Placeholder 4"/>
          <p:cNvSpPr>
            <a:spLocks noGrp="1"/>
          </p:cNvSpPr>
          <p:nvPr>
            <p:ph type="pic" sz="quarter" idx="11"/>
          </p:nvPr>
        </p:nvSpPr>
        <p:spPr>
          <a:xfrm>
            <a:off x="4572001" y="719360"/>
            <a:ext cx="4572000" cy="2579572"/>
          </a:xfrm>
        </p:spPr>
        <p:txBody>
          <a:bodyPr/>
          <a:lstStyle/>
          <a:p>
            <a:endParaRPr lang="en-US" dirty="0"/>
          </a:p>
        </p:txBody>
      </p:sp>
    </p:spTree>
    <p:extLst>
      <p:ext uri="{BB962C8B-B14F-4D97-AF65-F5344CB8AC3E}">
        <p14:creationId xmlns:p14="http://schemas.microsoft.com/office/powerpoint/2010/main" val="351042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 comparison">
    <p:spTree>
      <p:nvGrpSpPr>
        <p:cNvPr id="1" name=""/>
        <p:cNvGrpSpPr/>
        <p:nvPr/>
      </p:nvGrpSpPr>
      <p:grpSpPr>
        <a:xfrm>
          <a:off x="0" y="0"/>
          <a:ext cx="0" cy="0"/>
          <a:chOff x="0" y="0"/>
          <a:chExt cx="0" cy="0"/>
        </a:xfrm>
      </p:grpSpPr>
      <p:sp>
        <p:nvSpPr>
          <p:cNvPr id="9" name="Rectangle 8"/>
          <p:cNvSpPr/>
          <p:nvPr userDrawn="1"/>
        </p:nvSpPr>
        <p:spPr>
          <a:xfrm>
            <a:off x="0" y="726675"/>
            <a:ext cx="9144000" cy="61313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userDrawn="1"/>
        </p:nvSpPr>
        <p:spPr>
          <a:xfrm>
            <a:off x="4743450" y="1045922"/>
            <a:ext cx="3952876" cy="5392852"/>
          </a:xfrm>
          <a:prstGeom prst="rect">
            <a:avLst/>
          </a:prstGeom>
          <a:solidFill>
            <a:schemeClr val="bg1"/>
          </a:solid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457199" y="1055447"/>
            <a:ext cx="3943352" cy="5392852"/>
          </a:xfrm>
          <a:prstGeom prst="rect">
            <a:avLst/>
          </a:prstGeom>
          <a:solidFill>
            <a:schemeClr val="bg1"/>
          </a:solid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p:cNvSpPr>
            <a:spLocks noGrp="1"/>
          </p:cNvSpPr>
          <p:nvPr>
            <p:ph idx="1"/>
          </p:nvPr>
        </p:nvSpPr>
        <p:spPr>
          <a:xfrm>
            <a:off x="457201" y="3744177"/>
            <a:ext cx="3943350" cy="2696426"/>
          </a:xfrm>
        </p:spPr>
        <p:txBody>
          <a:bodyPr lIns="182880" tIns="91440" rIns="182880" bIns="91440">
            <a:normAutofit/>
          </a:bodyPr>
          <a:lstStyle>
            <a:lvl1pPr marL="0" indent="0">
              <a:buNone/>
              <a:defRPr sz="2400"/>
            </a:lvl1pPr>
            <a:lvl2pPr>
              <a:buClr>
                <a:schemeClr val="accent1"/>
              </a:buCl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p:nvPr>
        </p:nvSpPr>
        <p:spPr>
          <a:xfrm>
            <a:off x="457200" y="1057276"/>
            <a:ext cx="3943351" cy="2579572"/>
          </a:xfrm>
        </p:spPr>
        <p:txBody>
          <a:bodyPr/>
          <a:lstStyle/>
          <a:p>
            <a:endParaRPr lang="en-US"/>
          </a:p>
        </p:txBody>
      </p:sp>
      <p:sp>
        <p:nvSpPr>
          <p:cNvPr id="6" name="Picture Placeholder 4"/>
          <p:cNvSpPr>
            <a:spLocks noGrp="1"/>
          </p:cNvSpPr>
          <p:nvPr>
            <p:ph type="pic" sz="quarter" idx="11"/>
          </p:nvPr>
        </p:nvSpPr>
        <p:spPr>
          <a:xfrm>
            <a:off x="4743449" y="1057149"/>
            <a:ext cx="3952876" cy="2579572"/>
          </a:xfrm>
        </p:spPr>
        <p:txBody>
          <a:bodyPr/>
          <a:lstStyle/>
          <a:p>
            <a:endParaRPr lang="en-US" dirty="0"/>
          </a:p>
        </p:txBody>
      </p:sp>
      <p:sp>
        <p:nvSpPr>
          <p:cNvPr id="7" name="Content Placeholder 2"/>
          <p:cNvSpPr>
            <a:spLocks noGrp="1"/>
          </p:cNvSpPr>
          <p:nvPr>
            <p:ph idx="12"/>
          </p:nvPr>
        </p:nvSpPr>
        <p:spPr>
          <a:xfrm>
            <a:off x="4743449" y="3744177"/>
            <a:ext cx="3943350" cy="2696426"/>
          </a:xfrm>
        </p:spPr>
        <p:txBody>
          <a:bodyPr lIns="182880" tIns="91440" rIns="182880" bIns="91440">
            <a:normAutofit/>
          </a:bodyPr>
          <a:lstStyle>
            <a:lvl1pPr marL="0" indent="0">
              <a:buNone/>
              <a:defRPr sz="2400"/>
            </a:lvl1pPr>
            <a:lvl2pPr>
              <a:buClr>
                <a:schemeClr val="accent1"/>
              </a:buCl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297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710277"/>
            <a:ext cx="9144000" cy="6147723"/>
          </a:xfrm>
        </p:spPr>
        <p:txBody>
          <a:bodyPr/>
          <a:lstStyle/>
          <a:p>
            <a:endParaRPr lang="en-US" dirty="0"/>
          </a:p>
        </p:txBody>
      </p:sp>
    </p:spTree>
    <p:extLst>
      <p:ext uri="{BB962C8B-B14F-4D97-AF65-F5344CB8AC3E}">
        <p14:creationId xmlns:p14="http://schemas.microsoft.com/office/powerpoint/2010/main" val="19325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ize Chart Ligh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57200" y="1130300"/>
            <a:ext cx="8242300" cy="5295900"/>
          </a:xfrm>
        </p:spPr>
        <p:txBody>
          <a:bodyPr/>
          <a:lstStyle/>
          <a:p>
            <a:endParaRPr lang="en-US"/>
          </a:p>
        </p:txBody>
      </p:sp>
    </p:spTree>
    <p:extLst>
      <p:ext uri="{BB962C8B-B14F-4D97-AF65-F5344CB8AC3E}">
        <p14:creationId xmlns:p14="http://schemas.microsoft.com/office/powerpoint/2010/main" val="288567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harts Ligh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57200" y="1130300"/>
            <a:ext cx="3975100" cy="5295900"/>
          </a:xfrm>
        </p:spPr>
        <p:txBody>
          <a:bodyPr/>
          <a:lstStyle/>
          <a:p>
            <a:endParaRPr lang="en-US"/>
          </a:p>
        </p:txBody>
      </p:sp>
      <p:sp>
        <p:nvSpPr>
          <p:cNvPr id="3" name="Chart Placeholder 3"/>
          <p:cNvSpPr>
            <a:spLocks noGrp="1"/>
          </p:cNvSpPr>
          <p:nvPr>
            <p:ph type="chart" sz="quarter" idx="11"/>
          </p:nvPr>
        </p:nvSpPr>
        <p:spPr>
          <a:xfrm>
            <a:off x="4737100" y="1130300"/>
            <a:ext cx="3949700" cy="5295900"/>
          </a:xfrm>
        </p:spPr>
        <p:txBody>
          <a:bodyPr/>
          <a:lstStyle/>
          <a:p>
            <a:endParaRPr lang="en-US" dirty="0"/>
          </a:p>
        </p:txBody>
      </p:sp>
    </p:spTree>
    <p:extLst>
      <p:ext uri="{BB962C8B-B14F-4D97-AF65-F5344CB8AC3E}">
        <p14:creationId xmlns:p14="http://schemas.microsoft.com/office/powerpoint/2010/main" val="195567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57200" y="1130300"/>
            <a:ext cx="3975100" cy="5295900"/>
          </a:xfrm>
        </p:spPr>
        <p:txBody>
          <a:bodyPr/>
          <a:lstStyle/>
          <a:p>
            <a:endParaRPr lang="en-US"/>
          </a:p>
        </p:txBody>
      </p:sp>
      <p:sp>
        <p:nvSpPr>
          <p:cNvPr id="5" name="Content Placeholder 2"/>
          <p:cNvSpPr>
            <a:spLocks noGrp="1"/>
          </p:cNvSpPr>
          <p:nvPr>
            <p:ph idx="1"/>
          </p:nvPr>
        </p:nvSpPr>
        <p:spPr>
          <a:xfrm>
            <a:off x="4787900" y="1130300"/>
            <a:ext cx="3898899" cy="5300778"/>
          </a:xfrm>
        </p:spPr>
        <p:txBody>
          <a:bodyPr anchor="ctr"/>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336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Text Horiz">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57199" y="3657600"/>
            <a:ext cx="8229599" cy="2768600"/>
          </a:xfrm>
        </p:spPr>
        <p:txBody>
          <a:bodyPr/>
          <a:lstStyle/>
          <a:p>
            <a:endParaRPr lang="en-US"/>
          </a:p>
        </p:txBody>
      </p:sp>
      <p:sp>
        <p:nvSpPr>
          <p:cNvPr id="5" name="Content Placeholder 2"/>
          <p:cNvSpPr>
            <a:spLocks noGrp="1"/>
          </p:cNvSpPr>
          <p:nvPr>
            <p:ph idx="1"/>
          </p:nvPr>
        </p:nvSpPr>
        <p:spPr>
          <a:xfrm>
            <a:off x="457200" y="1130300"/>
            <a:ext cx="8229600" cy="2324100"/>
          </a:xfrm>
        </p:spPr>
        <p:txBody>
          <a:bodyPr anchor="t"/>
          <a:lstStyle>
            <a:lvl1pPr>
              <a:defRPr sz="36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1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ize Chart Dark">
    <p:spTree>
      <p:nvGrpSpPr>
        <p:cNvPr id="1" name=""/>
        <p:cNvGrpSpPr/>
        <p:nvPr/>
      </p:nvGrpSpPr>
      <p:grpSpPr>
        <a:xfrm>
          <a:off x="0" y="0"/>
          <a:ext cx="0" cy="0"/>
          <a:chOff x="0" y="0"/>
          <a:chExt cx="0" cy="0"/>
        </a:xfrm>
      </p:grpSpPr>
      <p:sp>
        <p:nvSpPr>
          <p:cNvPr id="2" name="Rectangle 1"/>
          <p:cNvSpPr/>
          <p:nvPr userDrawn="1"/>
        </p:nvSpPr>
        <p:spPr>
          <a:xfrm>
            <a:off x="0" y="711200"/>
            <a:ext cx="9144000" cy="6146800"/>
          </a:xfrm>
          <a:prstGeom prst="rect">
            <a:avLst/>
          </a:prstGeom>
          <a:solidFill>
            <a:schemeClr val="tx1">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p:nvPr>
        </p:nvSpPr>
        <p:spPr>
          <a:xfrm>
            <a:off x="457200" y="1130300"/>
            <a:ext cx="8242300" cy="5295900"/>
          </a:xfrm>
        </p:spPr>
        <p:txBody>
          <a:bodyPr/>
          <a:lstStyle/>
          <a:p>
            <a:endParaRPr lang="en-US"/>
          </a:p>
        </p:txBody>
      </p:sp>
    </p:spTree>
    <p:extLst>
      <p:ext uri="{BB962C8B-B14F-4D97-AF65-F5344CB8AC3E}">
        <p14:creationId xmlns:p14="http://schemas.microsoft.com/office/powerpoint/2010/main" val="183608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harts Light">
    <p:spTree>
      <p:nvGrpSpPr>
        <p:cNvPr id="1" name=""/>
        <p:cNvGrpSpPr/>
        <p:nvPr/>
      </p:nvGrpSpPr>
      <p:grpSpPr>
        <a:xfrm>
          <a:off x="0" y="0"/>
          <a:ext cx="0" cy="0"/>
          <a:chOff x="0" y="0"/>
          <a:chExt cx="0" cy="0"/>
        </a:xfrm>
      </p:grpSpPr>
      <p:sp>
        <p:nvSpPr>
          <p:cNvPr id="5" name="Rectangle 4"/>
          <p:cNvSpPr/>
          <p:nvPr userDrawn="1"/>
        </p:nvSpPr>
        <p:spPr>
          <a:xfrm>
            <a:off x="0" y="711200"/>
            <a:ext cx="9144000" cy="6146800"/>
          </a:xfrm>
          <a:prstGeom prst="rect">
            <a:avLst/>
          </a:prstGeom>
          <a:solidFill>
            <a:schemeClr val="tx1">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p:cNvSpPr>
            <a:spLocks noGrp="1"/>
          </p:cNvSpPr>
          <p:nvPr>
            <p:ph type="chart" sz="quarter" idx="10"/>
          </p:nvPr>
        </p:nvSpPr>
        <p:spPr>
          <a:xfrm>
            <a:off x="457200" y="1130300"/>
            <a:ext cx="3975100" cy="5295900"/>
          </a:xfrm>
        </p:spPr>
        <p:txBody>
          <a:bodyPr/>
          <a:lstStyle/>
          <a:p>
            <a:endParaRPr lang="en-US"/>
          </a:p>
        </p:txBody>
      </p:sp>
      <p:sp>
        <p:nvSpPr>
          <p:cNvPr id="3" name="Chart Placeholder 3"/>
          <p:cNvSpPr>
            <a:spLocks noGrp="1"/>
          </p:cNvSpPr>
          <p:nvPr>
            <p:ph type="chart" sz="quarter" idx="11"/>
          </p:nvPr>
        </p:nvSpPr>
        <p:spPr>
          <a:xfrm>
            <a:off x="4737100" y="1130300"/>
            <a:ext cx="3949700" cy="5295900"/>
          </a:xfrm>
        </p:spPr>
        <p:txBody>
          <a:bodyPr/>
          <a:lstStyle/>
          <a:p>
            <a:endParaRPr lang="en-US" dirty="0"/>
          </a:p>
        </p:txBody>
      </p:sp>
    </p:spTree>
    <p:extLst>
      <p:ext uri="{BB962C8B-B14F-4D97-AF65-F5344CB8AC3E}">
        <p14:creationId xmlns:p14="http://schemas.microsoft.com/office/powerpoint/2010/main" val="33909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Callout 1">
    <p:spTree>
      <p:nvGrpSpPr>
        <p:cNvPr id="1" name=""/>
        <p:cNvGrpSpPr/>
        <p:nvPr/>
      </p:nvGrpSpPr>
      <p:grpSpPr>
        <a:xfrm>
          <a:off x="0" y="0"/>
          <a:ext cx="0" cy="0"/>
          <a:chOff x="0" y="0"/>
          <a:chExt cx="0" cy="0"/>
        </a:xfrm>
      </p:grpSpPr>
      <p:sp>
        <p:nvSpPr>
          <p:cNvPr id="4" name="Rectangle 3"/>
          <p:cNvSpPr/>
          <p:nvPr userDrawn="1"/>
        </p:nvSpPr>
        <p:spPr>
          <a:xfrm>
            <a:off x="0" y="726675"/>
            <a:ext cx="9144000" cy="61313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0" y="726674"/>
            <a:ext cx="9144000" cy="6131325"/>
          </a:xfrm>
          <a:prstGeom prst="rect">
            <a:avLst/>
          </a:prstGeom>
          <a:blipFill dpi="0" rotWithShape="1">
            <a:blip r:embed="rId2">
              <a:alphaModFix amt="15000"/>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457200" y="3205815"/>
            <a:ext cx="8229600" cy="530760"/>
          </a:xfrm>
        </p:spPr>
        <p:txBody>
          <a:bodyPr anchor="b">
            <a:noAutofit/>
          </a:bodyPr>
          <a:lstStyle>
            <a:lvl1pPr>
              <a:defRPr sz="4000"/>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3792337"/>
            <a:ext cx="7772400" cy="588910"/>
          </a:xfrm>
        </p:spPr>
        <p:txBody>
          <a:bodyPr>
            <a:normAutofit/>
          </a:bodyPr>
          <a:lstStyle>
            <a:lvl1pPr marL="0" indent="0" algn="l">
              <a:buNone/>
              <a:defRPr sz="2400" i="1">
                <a:solidFill>
                  <a:schemeClr val="bg1"/>
                </a:solidFill>
                <a:latin typeface="Bookman Old Style" panose="020506040505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5818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p/Graphic Title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03900" y="1727200"/>
            <a:ext cx="2882899" cy="4703878"/>
          </a:xfrm>
        </p:spPr>
        <p:txBody>
          <a:bodyPr anchor="ctr">
            <a:normAutofit/>
          </a:bodyPr>
          <a:lstStyle>
            <a:lvl1pPr marL="301752" indent="-301752">
              <a:lnSpc>
                <a:spcPct val="100000"/>
              </a:lnSpc>
              <a:spcAft>
                <a:spcPts val="0"/>
              </a:spcAft>
              <a:buFont typeface="Wingdings" charset="2"/>
              <a:buChar char="§"/>
              <a:defRPr sz="1800">
                <a:solidFill>
                  <a:schemeClr val="tx1"/>
                </a:solidFill>
              </a:defRPr>
            </a:lvl1pPr>
            <a:lvl2pPr>
              <a:spcBef>
                <a:spcPts val="600"/>
              </a:spcBef>
              <a:buClr>
                <a:schemeClr val="tx1"/>
              </a:buCl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Picture Placeholder 4"/>
          <p:cNvSpPr>
            <a:spLocks noGrp="1"/>
          </p:cNvSpPr>
          <p:nvPr>
            <p:ph type="pic" sz="quarter" idx="10"/>
          </p:nvPr>
        </p:nvSpPr>
        <p:spPr>
          <a:xfrm>
            <a:off x="406400" y="1727200"/>
            <a:ext cx="5080000" cy="4703878"/>
          </a:xfrm>
        </p:spPr>
        <p:txBody>
          <a:bodyPr/>
          <a:lstStyle/>
          <a:p>
            <a:endParaRPr lang="en-US"/>
          </a:p>
        </p:txBody>
      </p:sp>
      <p:sp>
        <p:nvSpPr>
          <p:cNvPr id="5" name="Content Placeholder 2"/>
          <p:cNvSpPr>
            <a:spLocks noGrp="1"/>
          </p:cNvSpPr>
          <p:nvPr>
            <p:ph idx="11"/>
          </p:nvPr>
        </p:nvSpPr>
        <p:spPr>
          <a:xfrm>
            <a:off x="406400" y="1047624"/>
            <a:ext cx="8280399" cy="501776"/>
          </a:xfrm>
        </p:spPr>
        <p:txBody>
          <a:bodyPr anchor="ctr"/>
          <a:lstStyle/>
          <a:p>
            <a:pPr lvl="0"/>
            <a:r>
              <a:rPr lang="en-US" dirty="0" smtClean="0"/>
              <a:t>Click to edit Master text styles</a:t>
            </a:r>
          </a:p>
        </p:txBody>
      </p:sp>
    </p:spTree>
    <p:extLst>
      <p:ext uri="{BB962C8B-B14F-4D97-AF65-F5344CB8AC3E}">
        <p14:creationId xmlns:p14="http://schemas.microsoft.com/office/powerpoint/2010/main" val="1525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p/Graphic Titl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06399" y="1727200"/>
            <a:ext cx="8280399" cy="4703878"/>
          </a:xfrm>
        </p:spPr>
        <p:txBody>
          <a:bodyPr/>
          <a:lstStyle/>
          <a:p>
            <a:endParaRPr lang="en-US"/>
          </a:p>
        </p:txBody>
      </p:sp>
      <p:sp>
        <p:nvSpPr>
          <p:cNvPr id="5" name="Content Placeholder 2"/>
          <p:cNvSpPr>
            <a:spLocks noGrp="1"/>
          </p:cNvSpPr>
          <p:nvPr>
            <p:ph idx="11"/>
          </p:nvPr>
        </p:nvSpPr>
        <p:spPr>
          <a:xfrm>
            <a:off x="406400" y="1047624"/>
            <a:ext cx="8280399" cy="501776"/>
          </a:xfrm>
        </p:spPr>
        <p:txBody>
          <a:bodyPr anchor="ctr"/>
          <a:lstStyle/>
          <a:p>
            <a:pPr lvl="0"/>
            <a:r>
              <a:rPr lang="en-US" dirty="0" smtClean="0"/>
              <a:t>Click to edit Master text styles</a:t>
            </a:r>
          </a:p>
        </p:txBody>
      </p:sp>
    </p:spTree>
    <p:extLst>
      <p:ext uri="{BB962C8B-B14F-4D97-AF65-F5344CB8AC3E}">
        <p14:creationId xmlns:p14="http://schemas.microsoft.com/office/powerpoint/2010/main" val="12149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3" name="Table Placeholder 2"/>
          <p:cNvSpPr>
            <a:spLocks noGrp="1"/>
          </p:cNvSpPr>
          <p:nvPr>
            <p:ph type="tbl" sz="quarter" idx="12"/>
          </p:nvPr>
        </p:nvSpPr>
        <p:spPr>
          <a:xfrm>
            <a:off x="406400" y="1727200"/>
            <a:ext cx="8280400" cy="4703763"/>
          </a:xfrm>
        </p:spPr>
        <p:txBody>
          <a:bodyPr/>
          <a:lstStyle/>
          <a:p>
            <a:endParaRPr lang="en-US"/>
          </a:p>
        </p:txBody>
      </p:sp>
      <p:sp>
        <p:nvSpPr>
          <p:cNvPr id="5" name="Content Placeholder 2"/>
          <p:cNvSpPr>
            <a:spLocks noGrp="1"/>
          </p:cNvSpPr>
          <p:nvPr>
            <p:ph idx="11"/>
          </p:nvPr>
        </p:nvSpPr>
        <p:spPr>
          <a:xfrm>
            <a:off x="406400" y="1047624"/>
            <a:ext cx="8280399" cy="501776"/>
          </a:xfrm>
        </p:spPr>
        <p:txBody>
          <a:bodyPr anchor="ctr"/>
          <a:lstStyle/>
          <a:p>
            <a:pPr lvl="0"/>
            <a:r>
              <a:rPr lang="en-US" dirty="0" smtClean="0"/>
              <a:t>Click to edit Master text styles</a:t>
            </a:r>
          </a:p>
        </p:txBody>
      </p:sp>
    </p:spTree>
    <p:extLst>
      <p:ext uri="{BB962C8B-B14F-4D97-AF65-F5344CB8AC3E}">
        <p14:creationId xmlns:p14="http://schemas.microsoft.com/office/powerpoint/2010/main" val="15931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xfrm>
            <a:off x="456481" y="6247376"/>
            <a:ext cx="2128320" cy="470930"/>
          </a:xfrm>
          <a:prstGeom prst="rect">
            <a:avLst/>
          </a:prstGeom>
          <a:ln/>
        </p:spPr>
        <p:txBody>
          <a:bodyPr/>
          <a:lstStyle>
            <a:lvl1pPr>
              <a:defRPr/>
            </a:lvl1pPr>
          </a:lstStyle>
          <a:p>
            <a:pPr>
              <a:defRPr/>
            </a:pPr>
            <a:endParaRPr lang="en-US"/>
          </a:p>
        </p:txBody>
      </p:sp>
      <p:sp>
        <p:nvSpPr>
          <p:cNvPr id="4" name="Rectangle 4"/>
          <p:cNvSpPr>
            <a:spLocks noGrp="1" noChangeArrowheads="1"/>
          </p:cNvSpPr>
          <p:nvPr>
            <p:ph type="ftr" idx="11"/>
          </p:nvPr>
        </p:nvSpPr>
        <p:spPr>
          <a:xfrm>
            <a:off x="3127680" y="6247376"/>
            <a:ext cx="2897280" cy="47093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sldNum" idx="12"/>
          </p:nvPr>
        </p:nvSpPr>
        <p:spPr>
          <a:xfrm>
            <a:off x="6556321" y="6247376"/>
            <a:ext cx="2128320" cy="470930"/>
          </a:xfrm>
          <a:prstGeom prst="rect">
            <a:avLst/>
          </a:prstGeom>
          <a:ln/>
        </p:spPr>
        <p:txBody>
          <a:bodyPr/>
          <a:lstStyle>
            <a:lvl1pPr>
              <a:defRPr/>
            </a:lvl1pPr>
          </a:lstStyle>
          <a:p>
            <a:pPr>
              <a:defRPr/>
            </a:pPr>
            <a:fld id="{CBAC59BE-20A7-439B-B922-273378740A4F}" type="slidenum">
              <a:rPr lang="en-US"/>
              <a:pPr>
                <a:defRPr/>
              </a:pPr>
              <a:t>‹#›</a:t>
            </a:fld>
            <a:endParaRPr lang="en-US"/>
          </a:p>
        </p:txBody>
      </p:sp>
    </p:spTree>
    <p:extLst>
      <p:ext uri="{BB962C8B-B14F-4D97-AF65-F5344CB8AC3E}">
        <p14:creationId xmlns:p14="http://schemas.microsoft.com/office/powerpoint/2010/main" val="3413206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idx="10"/>
          </p:nvPr>
        </p:nvSpPr>
        <p:spPr>
          <a:xfrm>
            <a:off x="456481" y="6247376"/>
            <a:ext cx="2128320" cy="470930"/>
          </a:xfrm>
          <a:prstGeom prst="rect">
            <a:avLst/>
          </a:prstGeom>
          <a:ln/>
        </p:spPr>
        <p:txBody>
          <a:bodyPr/>
          <a:lstStyle>
            <a:lvl1pPr>
              <a:defRPr/>
            </a:lvl1pPr>
          </a:lstStyle>
          <a:p>
            <a:pPr>
              <a:defRPr/>
            </a:pPr>
            <a:endParaRPr lang="en-US"/>
          </a:p>
        </p:txBody>
      </p:sp>
      <p:sp>
        <p:nvSpPr>
          <p:cNvPr id="5" name="Footer Placeholder 4"/>
          <p:cNvSpPr>
            <a:spLocks noGrp="1" noChangeArrowheads="1"/>
          </p:cNvSpPr>
          <p:nvPr>
            <p:ph type="ftr" idx="11"/>
          </p:nvPr>
        </p:nvSpPr>
        <p:spPr>
          <a:xfrm>
            <a:off x="3127680" y="6247376"/>
            <a:ext cx="2897280" cy="470930"/>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idx="12"/>
          </p:nvPr>
        </p:nvSpPr>
        <p:spPr>
          <a:xfrm>
            <a:off x="6556321" y="6247376"/>
            <a:ext cx="2128320" cy="470930"/>
          </a:xfrm>
          <a:prstGeom prst="rect">
            <a:avLst/>
          </a:prstGeom>
          <a:ln/>
        </p:spPr>
        <p:txBody>
          <a:bodyPr/>
          <a:lstStyle>
            <a:lvl1pPr>
              <a:defRPr/>
            </a:lvl1pPr>
          </a:lstStyle>
          <a:p>
            <a:pPr>
              <a:defRPr/>
            </a:pPr>
            <a:fld id="{A3B95545-5883-4F0D-9B0A-DEB2C9E16E35}" type="slidenum">
              <a:rPr lang="en-US"/>
              <a:pPr>
                <a:defRPr/>
              </a:pPr>
              <a:t>‹#›</a:t>
            </a:fld>
            <a:endParaRPr lang="en-US"/>
          </a:p>
        </p:txBody>
      </p:sp>
    </p:spTree>
    <p:extLst>
      <p:ext uri="{BB962C8B-B14F-4D97-AF65-F5344CB8AC3E}">
        <p14:creationId xmlns:p14="http://schemas.microsoft.com/office/powerpoint/2010/main" val="288314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DB38F0-4EAC-354D-8829-1C7DFF3A20E3}" type="datetimeFigureOut">
              <a:rPr lang="en-US" smtClean="0"/>
              <a:pPr/>
              <a:t>8/18/2016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69678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allout 2">
    <p:spTree>
      <p:nvGrpSpPr>
        <p:cNvPr id="1" name=""/>
        <p:cNvGrpSpPr/>
        <p:nvPr/>
      </p:nvGrpSpPr>
      <p:grpSpPr>
        <a:xfrm>
          <a:off x="0" y="0"/>
          <a:ext cx="0" cy="0"/>
          <a:chOff x="0" y="0"/>
          <a:chExt cx="0" cy="0"/>
        </a:xfrm>
      </p:grpSpPr>
      <p:sp>
        <p:nvSpPr>
          <p:cNvPr id="4" name="Rectangle 3"/>
          <p:cNvSpPr/>
          <p:nvPr userDrawn="1"/>
        </p:nvSpPr>
        <p:spPr>
          <a:xfrm>
            <a:off x="0" y="726675"/>
            <a:ext cx="9144000" cy="6131325"/>
          </a:xfrm>
          <a:prstGeom prst="rect">
            <a:avLst/>
          </a:prstGeom>
          <a:solidFill>
            <a:srgbClr val="88B8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0" y="726674"/>
            <a:ext cx="9144000" cy="6131325"/>
          </a:xfrm>
          <a:prstGeom prst="rect">
            <a:avLst/>
          </a:prstGeom>
          <a:blipFill dpi="0" rotWithShape="1">
            <a:blip r:embed="rId2">
              <a:alphaModFix amt="14000"/>
              <a:duotone>
                <a:prstClr val="black"/>
                <a:schemeClr val="accent3">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457200" y="3205815"/>
            <a:ext cx="8229600" cy="530760"/>
          </a:xfrm>
        </p:spPr>
        <p:txBody>
          <a:bodyPr anchor="b">
            <a:noAutofit/>
          </a:bodyPr>
          <a:lstStyle>
            <a:lvl1pPr>
              <a:defRPr sz="4000"/>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3792337"/>
            <a:ext cx="7772400" cy="588910"/>
          </a:xfrm>
        </p:spPr>
        <p:txBody>
          <a:bodyPr>
            <a:normAutofit/>
          </a:bodyPr>
          <a:lstStyle>
            <a:lvl1pPr marL="0" indent="0" algn="l">
              <a:buNone/>
              <a:defRPr sz="2400" i="1">
                <a:solidFill>
                  <a:schemeClr val="bg1"/>
                </a:solidFill>
                <a:latin typeface="Bookman Old Style" panose="020506040505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7921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allout 3">
    <p:spTree>
      <p:nvGrpSpPr>
        <p:cNvPr id="1" name=""/>
        <p:cNvGrpSpPr/>
        <p:nvPr/>
      </p:nvGrpSpPr>
      <p:grpSpPr>
        <a:xfrm>
          <a:off x="0" y="0"/>
          <a:ext cx="0" cy="0"/>
          <a:chOff x="0" y="0"/>
          <a:chExt cx="0" cy="0"/>
        </a:xfrm>
      </p:grpSpPr>
      <p:sp>
        <p:nvSpPr>
          <p:cNvPr id="4" name="Rectangle 3"/>
          <p:cNvSpPr/>
          <p:nvPr userDrawn="1"/>
        </p:nvSpPr>
        <p:spPr>
          <a:xfrm>
            <a:off x="0" y="726675"/>
            <a:ext cx="9144000" cy="61313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0" y="726674"/>
            <a:ext cx="9144000" cy="6131325"/>
          </a:xfrm>
          <a:prstGeom prst="rect">
            <a:avLst/>
          </a:prstGeom>
          <a:blipFill dpi="0" rotWithShape="1">
            <a:blip r:embed="rId2">
              <a:duotone>
                <a:schemeClr val="accent2">
                  <a:shade val="45000"/>
                  <a:satMod val="135000"/>
                </a:schemeClr>
                <a:prstClr val="white"/>
              </a:duotone>
              <a:alphaModFix amt="41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457200" y="3205815"/>
            <a:ext cx="8229600" cy="530760"/>
          </a:xfrm>
        </p:spPr>
        <p:txBody>
          <a:bodyPr anchor="b">
            <a:noAutofit/>
          </a:bodyPr>
          <a:lstStyle>
            <a:lvl1pPr>
              <a:defRPr sz="4000"/>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3792337"/>
            <a:ext cx="7772400" cy="588910"/>
          </a:xfrm>
        </p:spPr>
        <p:txBody>
          <a:bodyPr>
            <a:normAutofit/>
          </a:bodyPr>
          <a:lstStyle>
            <a:lvl1pPr marL="0" indent="0" algn="l">
              <a:buNone/>
              <a:defRPr sz="2400" i="1">
                <a:solidFill>
                  <a:schemeClr val="bg1"/>
                </a:solidFill>
                <a:latin typeface="Bookman Old Style" panose="020506040505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3116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Callout 4">
    <p:spTree>
      <p:nvGrpSpPr>
        <p:cNvPr id="1" name=""/>
        <p:cNvGrpSpPr/>
        <p:nvPr/>
      </p:nvGrpSpPr>
      <p:grpSpPr>
        <a:xfrm>
          <a:off x="0" y="0"/>
          <a:ext cx="0" cy="0"/>
          <a:chOff x="0" y="0"/>
          <a:chExt cx="0" cy="0"/>
        </a:xfrm>
      </p:grpSpPr>
      <p:sp>
        <p:nvSpPr>
          <p:cNvPr id="4" name="Rectangle 3"/>
          <p:cNvSpPr/>
          <p:nvPr userDrawn="1"/>
        </p:nvSpPr>
        <p:spPr>
          <a:xfrm>
            <a:off x="0" y="726675"/>
            <a:ext cx="9144000" cy="613132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0" y="726674"/>
            <a:ext cx="9144000" cy="6131325"/>
          </a:xfrm>
          <a:prstGeom prst="rect">
            <a:avLst/>
          </a:prstGeom>
          <a:blipFill dpi="0" rotWithShape="1">
            <a:blip r:embed="rId2">
              <a:duotone>
                <a:prstClr val="black"/>
                <a:schemeClr val="tx2">
                  <a:tint val="45000"/>
                  <a:satMod val="400000"/>
                </a:schemeClr>
              </a:duotone>
              <a:alphaModFix amt="13000"/>
              <a:extLst>
                <a:ext uri="{BEBA8EAE-BF5A-486C-A8C5-ECC9F3942E4B}">
                  <a14:imgProps xmlns:a14="http://schemas.microsoft.com/office/drawing/2010/main">
                    <a14:imgLayer r:embed="rId3">
                      <a14:imgEffect>
                        <a14:saturation sat="0"/>
                      </a14:imgEffect>
                      <a14:imgEffect>
                        <a14:brightnessContrast contrast="35000"/>
                      </a14:imgEffect>
                    </a14:imgLayer>
                  </a14:imgProps>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457200" y="3205815"/>
            <a:ext cx="8229600" cy="530760"/>
          </a:xfrm>
        </p:spPr>
        <p:txBody>
          <a:bodyPr anchor="b">
            <a:noAutofit/>
          </a:bodyPr>
          <a:lstStyle>
            <a:lvl1pPr>
              <a:defRPr sz="4000"/>
            </a:lvl1pPr>
          </a:lstStyle>
          <a:p>
            <a:r>
              <a:rPr lang="en-US" dirty="0" smtClean="0"/>
              <a:t>Click to edit Master title style</a:t>
            </a:r>
            <a:endParaRPr lang="en-US" dirty="0"/>
          </a:p>
        </p:txBody>
      </p:sp>
      <p:sp>
        <p:nvSpPr>
          <p:cNvPr id="6" name="Subtitle 2"/>
          <p:cNvSpPr>
            <a:spLocks noGrp="1"/>
          </p:cNvSpPr>
          <p:nvPr>
            <p:ph type="subTitle" idx="1"/>
          </p:nvPr>
        </p:nvSpPr>
        <p:spPr>
          <a:xfrm>
            <a:off x="457200" y="3792337"/>
            <a:ext cx="7772400" cy="588910"/>
          </a:xfrm>
        </p:spPr>
        <p:txBody>
          <a:bodyPr>
            <a:normAutofit/>
          </a:bodyPr>
          <a:lstStyle>
            <a:lvl1pPr marL="0" indent="0" algn="l">
              <a:buNone/>
              <a:defRPr sz="2400" i="1">
                <a:solidFill>
                  <a:schemeClr val="bg1"/>
                </a:solidFill>
                <a:latin typeface="Bookman Old Style" panose="020506040505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293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llquote">
    <p:spTree>
      <p:nvGrpSpPr>
        <p:cNvPr id="1" name=""/>
        <p:cNvGrpSpPr/>
        <p:nvPr/>
      </p:nvGrpSpPr>
      <p:grpSpPr>
        <a:xfrm>
          <a:off x="0" y="0"/>
          <a:ext cx="0" cy="0"/>
          <a:chOff x="0" y="0"/>
          <a:chExt cx="0" cy="0"/>
        </a:xfrm>
      </p:grpSpPr>
      <p:sp>
        <p:nvSpPr>
          <p:cNvPr id="3" name="Rectangle 2"/>
          <p:cNvSpPr/>
          <p:nvPr userDrawn="1"/>
        </p:nvSpPr>
        <p:spPr>
          <a:xfrm>
            <a:off x="0" y="720172"/>
            <a:ext cx="9144000" cy="613782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353518" y="1021335"/>
            <a:ext cx="8458241" cy="53554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Isosceles Triangle 8"/>
          <p:cNvSpPr/>
          <p:nvPr userDrawn="1"/>
        </p:nvSpPr>
        <p:spPr>
          <a:xfrm rot="10800000">
            <a:off x="1191485" y="6376794"/>
            <a:ext cx="523731" cy="288069"/>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36"/>
          <p:cNvSpPr>
            <a:spLocks noEditPoints="1"/>
          </p:cNvSpPr>
          <p:nvPr userDrawn="1"/>
        </p:nvSpPr>
        <p:spPr bwMode="auto">
          <a:xfrm>
            <a:off x="619870" y="1203323"/>
            <a:ext cx="2404955" cy="1654175"/>
          </a:xfrm>
          <a:custGeom>
            <a:avLst/>
            <a:gdLst>
              <a:gd name="T0" fmla="*/ 111 w 977"/>
              <a:gd name="T1" fmla="*/ 270 h 672"/>
              <a:gd name="T2" fmla="*/ 193 w 977"/>
              <a:gd name="T3" fmla="*/ 228 h 672"/>
              <a:gd name="T4" fmla="*/ 265 w 977"/>
              <a:gd name="T5" fmla="*/ 224 h 672"/>
              <a:gd name="T6" fmla="*/ 347 w 977"/>
              <a:gd name="T7" fmla="*/ 248 h 672"/>
              <a:gd name="T8" fmla="*/ 398 w 977"/>
              <a:gd name="T9" fmla="*/ 288 h 672"/>
              <a:gd name="T10" fmla="*/ 444 w 977"/>
              <a:gd name="T11" fmla="*/ 361 h 672"/>
              <a:gd name="T12" fmla="*/ 459 w 977"/>
              <a:gd name="T13" fmla="*/ 446 h 672"/>
              <a:gd name="T14" fmla="*/ 450 w 977"/>
              <a:gd name="T15" fmla="*/ 513 h 672"/>
              <a:gd name="T16" fmla="*/ 411 w 977"/>
              <a:gd name="T17" fmla="*/ 590 h 672"/>
              <a:gd name="T18" fmla="*/ 362 w 977"/>
              <a:gd name="T19" fmla="*/ 635 h 672"/>
              <a:gd name="T20" fmla="*/ 280 w 977"/>
              <a:gd name="T21" fmla="*/ 667 h 672"/>
              <a:gd name="T22" fmla="*/ 210 w 977"/>
              <a:gd name="T23" fmla="*/ 670 h 672"/>
              <a:gd name="T24" fmla="*/ 120 w 977"/>
              <a:gd name="T25" fmla="*/ 641 h 672"/>
              <a:gd name="T26" fmla="*/ 66 w 977"/>
              <a:gd name="T27" fmla="*/ 595 h 672"/>
              <a:gd name="T28" fmla="*/ 16 w 977"/>
              <a:gd name="T29" fmla="*/ 507 h 672"/>
              <a:gd name="T30" fmla="*/ 0 w 977"/>
              <a:gd name="T31" fmla="*/ 398 h 672"/>
              <a:gd name="T32" fmla="*/ 6 w 977"/>
              <a:gd name="T33" fmla="*/ 316 h 672"/>
              <a:gd name="T34" fmla="*/ 31 w 977"/>
              <a:gd name="T35" fmla="*/ 211 h 672"/>
              <a:gd name="T36" fmla="*/ 65 w 977"/>
              <a:gd name="T37" fmla="*/ 138 h 672"/>
              <a:gd name="T38" fmla="*/ 123 w 977"/>
              <a:gd name="T39" fmla="*/ 65 h 672"/>
              <a:gd name="T40" fmla="*/ 180 w 977"/>
              <a:gd name="T41" fmla="*/ 31 h 672"/>
              <a:gd name="T42" fmla="*/ 279 w 977"/>
              <a:gd name="T43" fmla="*/ 5 h 672"/>
              <a:gd name="T44" fmla="*/ 396 w 977"/>
              <a:gd name="T45" fmla="*/ 0 h 672"/>
              <a:gd name="T46" fmla="*/ 310 w 977"/>
              <a:gd name="T47" fmla="*/ 65 h 672"/>
              <a:gd name="T48" fmla="*/ 185 w 977"/>
              <a:gd name="T49" fmla="*/ 101 h 672"/>
              <a:gd name="T50" fmla="*/ 145 w 977"/>
              <a:gd name="T51" fmla="*/ 131 h 672"/>
              <a:gd name="T52" fmla="*/ 105 w 977"/>
              <a:gd name="T53" fmla="*/ 188 h 672"/>
              <a:gd name="T54" fmla="*/ 76 w 977"/>
              <a:gd name="T55" fmla="*/ 276 h 672"/>
              <a:gd name="T56" fmla="*/ 593 w 977"/>
              <a:gd name="T57" fmla="*/ 307 h 672"/>
              <a:gd name="T58" fmla="*/ 666 w 977"/>
              <a:gd name="T59" fmla="*/ 244 h 672"/>
              <a:gd name="T60" fmla="*/ 758 w 977"/>
              <a:gd name="T61" fmla="*/ 222 h 672"/>
              <a:gd name="T62" fmla="*/ 824 w 977"/>
              <a:gd name="T63" fmla="*/ 231 h 672"/>
              <a:gd name="T64" fmla="*/ 898 w 977"/>
              <a:gd name="T65" fmla="*/ 273 h 672"/>
              <a:gd name="T66" fmla="*/ 941 w 977"/>
              <a:gd name="T67" fmla="*/ 322 h 672"/>
              <a:gd name="T68" fmla="*/ 972 w 977"/>
              <a:gd name="T69" fmla="*/ 401 h 672"/>
              <a:gd name="T70" fmla="*/ 975 w 977"/>
              <a:gd name="T71" fmla="*/ 470 h 672"/>
              <a:gd name="T72" fmla="*/ 951 w 977"/>
              <a:gd name="T73" fmla="*/ 553 h 672"/>
              <a:gd name="T74" fmla="*/ 912 w 977"/>
              <a:gd name="T75" fmla="*/ 607 h 672"/>
              <a:gd name="T76" fmla="*/ 840 w 977"/>
              <a:gd name="T77" fmla="*/ 655 h 672"/>
              <a:gd name="T78" fmla="*/ 750 w 977"/>
              <a:gd name="T79" fmla="*/ 672 h 672"/>
              <a:gd name="T80" fmla="*/ 679 w 977"/>
              <a:gd name="T81" fmla="*/ 661 h 672"/>
              <a:gd name="T82" fmla="*/ 599 w 977"/>
              <a:gd name="T83" fmla="*/ 612 h 672"/>
              <a:gd name="T84" fmla="*/ 553 w 977"/>
              <a:gd name="T85" fmla="*/ 553 h 672"/>
              <a:gd name="T86" fmla="*/ 521 w 977"/>
              <a:gd name="T87" fmla="*/ 455 h 672"/>
              <a:gd name="T88" fmla="*/ 518 w 977"/>
              <a:gd name="T89" fmla="*/ 362 h 672"/>
              <a:gd name="T90" fmla="*/ 544 w 977"/>
              <a:gd name="T91" fmla="*/ 222 h 672"/>
              <a:gd name="T92" fmla="*/ 587 w 977"/>
              <a:gd name="T93" fmla="*/ 125 h 672"/>
              <a:gd name="T94" fmla="*/ 632 w 977"/>
              <a:gd name="T95" fmla="*/ 71 h 672"/>
              <a:gd name="T96" fmla="*/ 698 w 977"/>
              <a:gd name="T97" fmla="*/ 31 h 672"/>
              <a:gd name="T98" fmla="*/ 783 w 977"/>
              <a:gd name="T99" fmla="*/ 8 h 672"/>
              <a:gd name="T100" fmla="*/ 887 w 977"/>
              <a:gd name="T101" fmla="*/ 0 h 672"/>
              <a:gd name="T102" fmla="*/ 867 w 977"/>
              <a:gd name="T103" fmla="*/ 62 h 672"/>
              <a:gd name="T104" fmla="*/ 727 w 977"/>
              <a:gd name="T105" fmla="*/ 88 h 672"/>
              <a:gd name="T106" fmla="*/ 670 w 977"/>
              <a:gd name="T107" fmla="*/ 122 h 672"/>
              <a:gd name="T108" fmla="*/ 633 w 977"/>
              <a:gd name="T109" fmla="*/ 168 h 672"/>
              <a:gd name="T110" fmla="*/ 598 w 977"/>
              <a:gd name="T111" fmla="*/ 253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77" h="672">
                <a:moveTo>
                  <a:pt x="77" y="307"/>
                </a:moveTo>
                <a:lnTo>
                  <a:pt x="77" y="307"/>
                </a:lnTo>
                <a:lnTo>
                  <a:pt x="94" y="287"/>
                </a:lnTo>
                <a:lnTo>
                  <a:pt x="111" y="270"/>
                </a:lnTo>
                <a:lnTo>
                  <a:pt x="130" y="256"/>
                </a:lnTo>
                <a:lnTo>
                  <a:pt x="150" y="244"/>
                </a:lnTo>
                <a:lnTo>
                  <a:pt x="171" y="235"/>
                </a:lnTo>
                <a:lnTo>
                  <a:pt x="193" y="228"/>
                </a:lnTo>
                <a:lnTo>
                  <a:pt x="217" y="224"/>
                </a:lnTo>
                <a:lnTo>
                  <a:pt x="242" y="222"/>
                </a:lnTo>
                <a:lnTo>
                  <a:pt x="242" y="222"/>
                </a:lnTo>
                <a:lnTo>
                  <a:pt x="265" y="224"/>
                </a:lnTo>
                <a:lnTo>
                  <a:pt x="287" y="227"/>
                </a:lnTo>
                <a:lnTo>
                  <a:pt x="308" y="231"/>
                </a:lnTo>
                <a:lnTo>
                  <a:pt x="328" y="239"/>
                </a:lnTo>
                <a:lnTo>
                  <a:pt x="347" y="248"/>
                </a:lnTo>
                <a:lnTo>
                  <a:pt x="365" y="259"/>
                </a:lnTo>
                <a:lnTo>
                  <a:pt x="382" y="273"/>
                </a:lnTo>
                <a:lnTo>
                  <a:pt x="398" y="288"/>
                </a:lnTo>
                <a:lnTo>
                  <a:pt x="398" y="288"/>
                </a:lnTo>
                <a:lnTo>
                  <a:pt x="413" y="305"/>
                </a:lnTo>
                <a:lnTo>
                  <a:pt x="425" y="322"/>
                </a:lnTo>
                <a:lnTo>
                  <a:pt x="436" y="341"/>
                </a:lnTo>
                <a:lnTo>
                  <a:pt x="444" y="361"/>
                </a:lnTo>
                <a:lnTo>
                  <a:pt x="451" y="381"/>
                </a:lnTo>
                <a:lnTo>
                  <a:pt x="456" y="401"/>
                </a:lnTo>
                <a:lnTo>
                  <a:pt x="459" y="424"/>
                </a:lnTo>
                <a:lnTo>
                  <a:pt x="459" y="446"/>
                </a:lnTo>
                <a:lnTo>
                  <a:pt x="459" y="446"/>
                </a:lnTo>
                <a:lnTo>
                  <a:pt x="459" y="470"/>
                </a:lnTo>
                <a:lnTo>
                  <a:pt x="456" y="492"/>
                </a:lnTo>
                <a:lnTo>
                  <a:pt x="450" y="513"/>
                </a:lnTo>
                <a:lnTo>
                  <a:pt x="444" y="535"/>
                </a:lnTo>
                <a:lnTo>
                  <a:pt x="435" y="553"/>
                </a:lnTo>
                <a:lnTo>
                  <a:pt x="424" y="572"/>
                </a:lnTo>
                <a:lnTo>
                  <a:pt x="411" y="590"/>
                </a:lnTo>
                <a:lnTo>
                  <a:pt x="396" y="607"/>
                </a:lnTo>
                <a:lnTo>
                  <a:pt x="396" y="607"/>
                </a:lnTo>
                <a:lnTo>
                  <a:pt x="379" y="623"/>
                </a:lnTo>
                <a:lnTo>
                  <a:pt x="362" y="635"/>
                </a:lnTo>
                <a:lnTo>
                  <a:pt x="344" y="646"/>
                </a:lnTo>
                <a:lnTo>
                  <a:pt x="324" y="655"/>
                </a:lnTo>
                <a:lnTo>
                  <a:pt x="302" y="663"/>
                </a:lnTo>
                <a:lnTo>
                  <a:pt x="280" y="667"/>
                </a:lnTo>
                <a:lnTo>
                  <a:pt x="257" y="670"/>
                </a:lnTo>
                <a:lnTo>
                  <a:pt x="234" y="672"/>
                </a:lnTo>
                <a:lnTo>
                  <a:pt x="234" y="672"/>
                </a:lnTo>
                <a:lnTo>
                  <a:pt x="210" y="670"/>
                </a:lnTo>
                <a:lnTo>
                  <a:pt x="185" y="667"/>
                </a:lnTo>
                <a:lnTo>
                  <a:pt x="162" y="661"/>
                </a:lnTo>
                <a:lnTo>
                  <a:pt x="140" y="652"/>
                </a:lnTo>
                <a:lnTo>
                  <a:pt x="120" y="641"/>
                </a:lnTo>
                <a:lnTo>
                  <a:pt x="102" y="629"/>
                </a:lnTo>
                <a:lnTo>
                  <a:pt x="83" y="612"/>
                </a:lnTo>
                <a:lnTo>
                  <a:pt x="66" y="595"/>
                </a:lnTo>
                <a:lnTo>
                  <a:pt x="66" y="595"/>
                </a:lnTo>
                <a:lnTo>
                  <a:pt x="51" y="575"/>
                </a:lnTo>
                <a:lnTo>
                  <a:pt x="37" y="553"/>
                </a:lnTo>
                <a:lnTo>
                  <a:pt x="25" y="530"/>
                </a:lnTo>
                <a:lnTo>
                  <a:pt x="16" y="507"/>
                </a:lnTo>
                <a:lnTo>
                  <a:pt x="9" y="483"/>
                </a:lnTo>
                <a:lnTo>
                  <a:pt x="3" y="455"/>
                </a:lnTo>
                <a:lnTo>
                  <a:pt x="0" y="427"/>
                </a:lnTo>
                <a:lnTo>
                  <a:pt x="0" y="398"/>
                </a:lnTo>
                <a:lnTo>
                  <a:pt x="0" y="398"/>
                </a:lnTo>
                <a:lnTo>
                  <a:pt x="0" y="372"/>
                </a:lnTo>
                <a:lnTo>
                  <a:pt x="2" y="344"/>
                </a:lnTo>
                <a:lnTo>
                  <a:pt x="6" y="316"/>
                </a:lnTo>
                <a:lnTo>
                  <a:pt x="9" y="290"/>
                </a:lnTo>
                <a:lnTo>
                  <a:pt x="16" y="264"/>
                </a:lnTo>
                <a:lnTo>
                  <a:pt x="23" y="238"/>
                </a:lnTo>
                <a:lnTo>
                  <a:pt x="31" y="211"/>
                </a:lnTo>
                <a:lnTo>
                  <a:pt x="42" y="185"/>
                </a:lnTo>
                <a:lnTo>
                  <a:pt x="42" y="185"/>
                </a:lnTo>
                <a:lnTo>
                  <a:pt x="53" y="161"/>
                </a:lnTo>
                <a:lnTo>
                  <a:pt x="65" y="138"/>
                </a:lnTo>
                <a:lnTo>
                  <a:pt x="77" y="116"/>
                </a:lnTo>
                <a:lnTo>
                  <a:pt x="91" y="97"/>
                </a:lnTo>
                <a:lnTo>
                  <a:pt x="108" y="81"/>
                </a:lnTo>
                <a:lnTo>
                  <a:pt x="123" y="65"/>
                </a:lnTo>
                <a:lnTo>
                  <a:pt x="142" y="53"/>
                </a:lnTo>
                <a:lnTo>
                  <a:pt x="160" y="40"/>
                </a:lnTo>
                <a:lnTo>
                  <a:pt x="160" y="40"/>
                </a:lnTo>
                <a:lnTo>
                  <a:pt x="180" y="31"/>
                </a:lnTo>
                <a:lnTo>
                  <a:pt x="202" y="24"/>
                </a:lnTo>
                <a:lnTo>
                  <a:pt x="227" y="16"/>
                </a:lnTo>
                <a:lnTo>
                  <a:pt x="251" y="10"/>
                </a:lnTo>
                <a:lnTo>
                  <a:pt x="279" y="5"/>
                </a:lnTo>
                <a:lnTo>
                  <a:pt x="308" y="2"/>
                </a:lnTo>
                <a:lnTo>
                  <a:pt x="339" y="0"/>
                </a:lnTo>
                <a:lnTo>
                  <a:pt x="371" y="0"/>
                </a:lnTo>
                <a:lnTo>
                  <a:pt x="396" y="0"/>
                </a:lnTo>
                <a:lnTo>
                  <a:pt x="396" y="61"/>
                </a:lnTo>
                <a:lnTo>
                  <a:pt x="396" y="61"/>
                </a:lnTo>
                <a:lnTo>
                  <a:pt x="351" y="62"/>
                </a:lnTo>
                <a:lnTo>
                  <a:pt x="310" y="65"/>
                </a:lnTo>
                <a:lnTo>
                  <a:pt x="273" y="70"/>
                </a:lnTo>
                <a:lnTo>
                  <a:pt x="239" y="77"/>
                </a:lnTo>
                <a:lnTo>
                  <a:pt x="210" y="88"/>
                </a:lnTo>
                <a:lnTo>
                  <a:pt x="185" y="101"/>
                </a:lnTo>
                <a:lnTo>
                  <a:pt x="173" y="107"/>
                </a:lnTo>
                <a:lnTo>
                  <a:pt x="162" y="114"/>
                </a:lnTo>
                <a:lnTo>
                  <a:pt x="153" y="122"/>
                </a:lnTo>
                <a:lnTo>
                  <a:pt x="145" y="131"/>
                </a:lnTo>
                <a:lnTo>
                  <a:pt x="145" y="131"/>
                </a:lnTo>
                <a:lnTo>
                  <a:pt x="130" y="150"/>
                </a:lnTo>
                <a:lnTo>
                  <a:pt x="116" y="168"/>
                </a:lnTo>
                <a:lnTo>
                  <a:pt x="105" y="188"/>
                </a:lnTo>
                <a:lnTo>
                  <a:pt x="96" y="210"/>
                </a:lnTo>
                <a:lnTo>
                  <a:pt x="86" y="231"/>
                </a:lnTo>
                <a:lnTo>
                  <a:pt x="80" y="253"/>
                </a:lnTo>
                <a:lnTo>
                  <a:pt x="76" y="276"/>
                </a:lnTo>
                <a:lnTo>
                  <a:pt x="74" y="301"/>
                </a:lnTo>
                <a:lnTo>
                  <a:pt x="77" y="307"/>
                </a:lnTo>
                <a:close/>
                <a:moveTo>
                  <a:pt x="593" y="307"/>
                </a:moveTo>
                <a:lnTo>
                  <a:pt x="593" y="307"/>
                </a:lnTo>
                <a:lnTo>
                  <a:pt x="610" y="287"/>
                </a:lnTo>
                <a:lnTo>
                  <a:pt x="627" y="270"/>
                </a:lnTo>
                <a:lnTo>
                  <a:pt x="646" y="256"/>
                </a:lnTo>
                <a:lnTo>
                  <a:pt x="666" y="244"/>
                </a:lnTo>
                <a:lnTo>
                  <a:pt x="687" y="235"/>
                </a:lnTo>
                <a:lnTo>
                  <a:pt x="710" y="228"/>
                </a:lnTo>
                <a:lnTo>
                  <a:pt x="733" y="224"/>
                </a:lnTo>
                <a:lnTo>
                  <a:pt x="758" y="222"/>
                </a:lnTo>
                <a:lnTo>
                  <a:pt x="758" y="222"/>
                </a:lnTo>
                <a:lnTo>
                  <a:pt x="781" y="224"/>
                </a:lnTo>
                <a:lnTo>
                  <a:pt x="804" y="227"/>
                </a:lnTo>
                <a:lnTo>
                  <a:pt x="824" y="231"/>
                </a:lnTo>
                <a:lnTo>
                  <a:pt x="844" y="239"/>
                </a:lnTo>
                <a:lnTo>
                  <a:pt x="864" y="248"/>
                </a:lnTo>
                <a:lnTo>
                  <a:pt x="881" y="259"/>
                </a:lnTo>
                <a:lnTo>
                  <a:pt x="898" y="273"/>
                </a:lnTo>
                <a:lnTo>
                  <a:pt x="915" y="288"/>
                </a:lnTo>
                <a:lnTo>
                  <a:pt x="915" y="288"/>
                </a:lnTo>
                <a:lnTo>
                  <a:pt x="929" y="305"/>
                </a:lnTo>
                <a:lnTo>
                  <a:pt x="941" y="322"/>
                </a:lnTo>
                <a:lnTo>
                  <a:pt x="952" y="341"/>
                </a:lnTo>
                <a:lnTo>
                  <a:pt x="961" y="361"/>
                </a:lnTo>
                <a:lnTo>
                  <a:pt x="967" y="381"/>
                </a:lnTo>
                <a:lnTo>
                  <a:pt x="972" y="401"/>
                </a:lnTo>
                <a:lnTo>
                  <a:pt x="975" y="424"/>
                </a:lnTo>
                <a:lnTo>
                  <a:pt x="977" y="446"/>
                </a:lnTo>
                <a:lnTo>
                  <a:pt x="977" y="446"/>
                </a:lnTo>
                <a:lnTo>
                  <a:pt x="975" y="470"/>
                </a:lnTo>
                <a:lnTo>
                  <a:pt x="972" y="492"/>
                </a:lnTo>
                <a:lnTo>
                  <a:pt x="967" y="513"/>
                </a:lnTo>
                <a:lnTo>
                  <a:pt x="960" y="535"/>
                </a:lnTo>
                <a:lnTo>
                  <a:pt x="951" y="553"/>
                </a:lnTo>
                <a:lnTo>
                  <a:pt x="940" y="572"/>
                </a:lnTo>
                <a:lnTo>
                  <a:pt x="927" y="590"/>
                </a:lnTo>
                <a:lnTo>
                  <a:pt x="912" y="607"/>
                </a:lnTo>
                <a:lnTo>
                  <a:pt x="912" y="607"/>
                </a:lnTo>
                <a:lnTo>
                  <a:pt x="897" y="623"/>
                </a:lnTo>
                <a:lnTo>
                  <a:pt x="878" y="635"/>
                </a:lnTo>
                <a:lnTo>
                  <a:pt x="860" y="646"/>
                </a:lnTo>
                <a:lnTo>
                  <a:pt x="840" y="655"/>
                </a:lnTo>
                <a:lnTo>
                  <a:pt x="820" y="663"/>
                </a:lnTo>
                <a:lnTo>
                  <a:pt x="798" y="667"/>
                </a:lnTo>
                <a:lnTo>
                  <a:pt x="775" y="670"/>
                </a:lnTo>
                <a:lnTo>
                  <a:pt x="750" y="672"/>
                </a:lnTo>
                <a:lnTo>
                  <a:pt x="750" y="672"/>
                </a:lnTo>
                <a:lnTo>
                  <a:pt x="726" y="670"/>
                </a:lnTo>
                <a:lnTo>
                  <a:pt x="701" y="667"/>
                </a:lnTo>
                <a:lnTo>
                  <a:pt x="679" y="661"/>
                </a:lnTo>
                <a:lnTo>
                  <a:pt x="658" y="652"/>
                </a:lnTo>
                <a:lnTo>
                  <a:pt x="636" y="641"/>
                </a:lnTo>
                <a:lnTo>
                  <a:pt x="618" y="629"/>
                </a:lnTo>
                <a:lnTo>
                  <a:pt x="599" y="612"/>
                </a:lnTo>
                <a:lnTo>
                  <a:pt x="582" y="595"/>
                </a:lnTo>
                <a:lnTo>
                  <a:pt x="582" y="595"/>
                </a:lnTo>
                <a:lnTo>
                  <a:pt x="567" y="575"/>
                </a:lnTo>
                <a:lnTo>
                  <a:pt x="553" y="553"/>
                </a:lnTo>
                <a:lnTo>
                  <a:pt x="542" y="530"/>
                </a:lnTo>
                <a:lnTo>
                  <a:pt x="533" y="507"/>
                </a:lnTo>
                <a:lnTo>
                  <a:pt x="525" y="483"/>
                </a:lnTo>
                <a:lnTo>
                  <a:pt x="521" y="455"/>
                </a:lnTo>
                <a:lnTo>
                  <a:pt x="518" y="427"/>
                </a:lnTo>
                <a:lnTo>
                  <a:pt x="516" y="398"/>
                </a:lnTo>
                <a:lnTo>
                  <a:pt x="516" y="398"/>
                </a:lnTo>
                <a:lnTo>
                  <a:pt x="518" y="362"/>
                </a:lnTo>
                <a:lnTo>
                  <a:pt x="521" y="327"/>
                </a:lnTo>
                <a:lnTo>
                  <a:pt x="527" y="292"/>
                </a:lnTo>
                <a:lnTo>
                  <a:pt x="535" y="256"/>
                </a:lnTo>
                <a:lnTo>
                  <a:pt x="544" y="222"/>
                </a:lnTo>
                <a:lnTo>
                  <a:pt x="556" y="190"/>
                </a:lnTo>
                <a:lnTo>
                  <a:pt x="570" y="158"/>
                </a:lnTo>
                <a:lnTo>
                  <a:pt x="587" y="125"/>
                </a:lnTo>
                <a:lnTo>
                  <a:pt x="587" y="125"/>
                </a:lnTo>
                <a:lnTo>
                  <a:pt x="596" y="110"/>
                </a:lnTo>
                <a:lnTo>
                  <a:pt x="607" y="96"/>
                </a:lnTo>
                <a:lnTo>
                  <a:pt x="619" y="84"/>
                </a:lnTo>
                <a:lnTo>
                  <a:pt x="632" y="71"/>
                </a:lnTo>
                <a:lnTo>
                  <a:pt x="647" y="59"/>
                </a:lnTo>
                <a:lnTo>
                  <a:pt x="662" y="50"/>
                </a:lnTo>
                <a:lnTo>
                  <a:pt x="679" y="40"/>
                </a:lnTo>
                <a:lnTo>
                  <a:pt x="698" y="31"/>
                </a:lnTo>
                <a:lnTo>
                  <a:pt x="716" y="24"/>
                </a:lnTo>
                <a:lnTo>
                  <a:pt x="738" y="17"/>
                </a:lnTo>
                <a:lnTo>
                  <a:pt x="760" y="13"/>
                </a:lnTo>
                <a:lnTo>
                  <a:pt x="783" y="8"/>
                </a:lnTo>
                <a:lnTo>
                  <a:pt x="807" y="5"/>
                </a:lnTo>
                <a:lnTo>
                  <a:pt x="832" y="2"/>
                </a:lnTo>
                <a:lnTo>
                  <a:pt x="860" y="0"/>
                </a:lnTo>
                <a:lnTo>
                  <a:pt x="887" y="0"/>
                </a:lnTo>
                <a:lnTo>
                  <a:pt x="914" y="0"/>
                </a:lnTo>
                <a:lnTo>
                  <a:pt x="914" y="61"/>
                </a:lnTo>
                <a:lnTo>
                  <a:pt x="914" y="61"/>
                </a:lnTo>
                <a:lnTo>
                  <a:pt x="867" y="62"/>
                </a:lnTo>
                <a:lnTo>
                  <a:pt x="827" y="65"/>
                </a:lnTo>
                <a:lnTo>
                  <a:pt x="789" y="70"/>
                </a:lnTo>
                <a:lnTo>
                  <a:pt x="756" y="77"/>
                </a:lnTo>
                <a:lnTo>
                  <a:pt x="727" y="88"/>
                </a:lnTo>
                <a:lnTo>
                  <a:pt x="701" y="101"/>
                </a:lnTo>
                <a:lnTo>
                  <a:pt x="690" y="107"/>
                </a:lnTo>
                <a:lnTo>
                  <a:pt x="679" y="114"/>
                </a:lnTo>
                <a:lnTo>
                  <a:pt x="670" y="122"/>
                </a:lnTo>
                <a:lnTo>
                  <a:pt x="661" y="131"/>
                </a:lnTo>
                <a:lnTo>
                  <a:pt x="661" y="131"/>
                </a:lnTo>
                <a:lnTo>
                  <a:pt x="646" y="150"/>
                </a:lnTo>
                <a:lnTo>
                  <a:pt x="633" y="168"/>
                </a:lnTo>
                <a:lnTo>
                  <a:pt x="621" y="188"/>
                </a:lnTo>
                <a:lnTo>
                  <a:pt x="612" y="210"/>
                </a:lnTo>
                <a:lnTo>
                  <a:pt x="604" y="231"/>
                </a:lnTo>
                <a:lnTo>
                  <a:pt x="598" y="253"/>
                </a:lnTo>
                <a:lnTo>
                  <a:pt x="593" y="276"/>
                </a:lnTo>
                <a:lnTo>
                  <a:pt x="590" y="301"/>
                </a:lnTo>
                <a:lnTo>
                  <a:pt x="593" y="307"/>
                </a:ln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42713" y="1508367"/>
            <a:ext cx="7337132" cy="4397042"/>
          </a:xfrm>
        </p:spPr>
        <p:txBody>
          <a:bodyPr anchor="ctr">
            <a:noAutofit/>
          </a:bodyPr>
          <a:lstStyle>
            <a:lvl1pPr>
              <a:defRPr sz="40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907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47624"/>
            <a:ext cx="8229600" cy="53834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877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w Text Ver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6724" y="1047624"/>
            <a:ext cx="4410075" cy="5383454"/>
          </a:xfrm>
        </p:spPr>
        <p:txBody>
          <a:bodyPr anchor="ct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p:nvPr>
        </p:nvSpPr>
        <p:spPr>
          <a:xfrm>
            <a:off x="-12700" y="717074"/>
            <a:ext cx="3984625" cy="6140926"/>
          </a:xfrm>
        </p:spPr>
        <p:txBody>
          <a:bodyPr/>
          <a:lstStyle/>
          <a:p>
            <a:endParaRPr lang="en-US"/>
          </a:p>
        </p:txBody>
      </p:sp>
    </p:spTree>
    <p:extLst>
      <p:ext uri="{BB962C8B-B14F-4D97-AF65-F5344CB8AC3E}">
        <p14:creationId xmlns:p14="http://schemas.microsoft.com/office/powerpoint/2010/main" val="111367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 Text Horiz">
    <p:spTree>
      <p:nvGrpSpPr>
        <p:cNvPr id="1" name=""/>
        <p:cNvGrpSpPr/>
        <p:nvPr/>
      </p:nvGrpSpPr>
      <p:grpSpPr>
        <a:xfrm>
          <a:off x="0" y="0"/>
          <a:ext cx="0" cy="0"/>
          <a:chOff x="0" y="0"/>
          <a:chExt cx="0" cy="0"/>
        </a:xfrm>
      </p:grpSpPr>
      <p:sp>
        <p:nvSpPr>
          <p:cNvPr id="7" name="Picture Placeholder 4"/>
          <p:cNvSpPr>
            <a:spLocks noGrp="1"/>
          </p:cNvSpPr>
          <p:nvPr>
            <p:ph type="pic" sz="quarter" idx="10"/>
          </p:nvPr>
        </p:nvSpPr>
        <p:spPr>
          <a:xfrm>
            <a:off x="0" y="730251"/>
            <a:ext cx="9144000" cy="2579572"/>
          </a:xfrm>
          <a:ln>
            <a:noFill/>
          </a:ln>
        </p:spPr>
        <p:txBody>
          <a:bodyPr/>
          <a:lstStyle/>
          <a:p>
            <a:endParaRPr lang="en-US"/>
          </a:p>
        </p:txBody>
      </p:sp>
      <p:sp>
        <p:nvSpPr>
          <p:cNvPr id="4" name="Content Placeholder 2"/>
          <p:cNvSpPr>
            <a:spLocks noGrp="1"/>
          </p:cNvSpPr>
          <p:nvPr>
            <p:ph idx="1"/>
          </p:nvPr>
        </p:nvSpPr>
        <p:spPr>
          <a:xfrm>
            <a:off x="457200" y="3683001"/>
            <a:ext cx="8229599" cy="27480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22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72667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95915"/>
            <a:ext cx="8229600" cy="53076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47624"/>
            <a:ext cx="8229600" cy="5078539"/>
          </a:xfrm>
          <a:prstGeom prst="rect">
            <a:avLst/>
          </a:prstGeom>
        </p:spPr>
        <p:txBody>
          <a:bodyPr vert="horz" lIns="0" tIns="0" rIns="0" bIns="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AUDlogo_white.png"/>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061200" y="78918"/>
            <a:ext cx="1841500" cy="544907"/>
          </a:xfrm>
          <a:prstGeom prst="rect">
            <a:avLst/>
          </a:prstGeom>
        </p:spPr>
      </p:pic>
    </p:spTree>
    <p:extLst>
      <p:ext uri="{BB962C8B-B14F-4D97-AF65-F5344CB8AC3E}">
        <p14:creationId xmlns:p14="http://schemas.microsoft.com/office/powerpoint/2010/main" val="383515630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7" r:id="rId4"/>
    <p:sldLayoutId id="2147483668" r:id="rId5"/>
    <p:sldLayoutId id="2147483669" r:id="rId6"/>
    <p:sldLayoutId id="2147483650" r:id="rId7"/>
    <p:sldLayoutId id="2147483652" r:id="rId8"/>
    <p:sldLayoutId id="2147483658" r:id="rId9"/>
    <p:sldLayoutId id="2147483653" r:id="rId10"/>
    <p:sldLayoutId id="2147483655" r:id="rId11"/>
    <p:sldLayoutId id="2147483654" r:id="rId12"/>
    <p:sldLayoutId id="2147483651" r:id="rId13"/>
    <p:sldLayoutId id="2147483659" r:id="rId14"/>
    <p:sldLayoutId id="2147483661" r:id="rId15"/>
    <p:sldLayoutId id="2147483662" r:id="rId16"/>
    <p:sldLayoutId id="2147483666" r:id="rId17"/>
    <p:sldLayoutId id="2147483660" r:id="rId18"/>
    <p:sldLayoutId id="2147483663" r:id="rId19"/>
    <p:sldLayoutId id="2147483665" r:id="rId20"/>
    <p:sldLayoutId id="2147483664" r:id="rId21"/>
    <p:sldLayoutId id="2147483670" r:id="rId22"/>
    <p:sldLayoutId id="2147483671" r:id="rId23"/>
    <p:sldLayoutId id="2147483672" r:id="rId24"/>
    <p:sldLayoutId id="21474836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bg1"/>
          </a:solidFill>
          <a:latin typeface="+mj-lt"/>
          <a:ea typeface="+mj-ea"/>
          <a:cs typeface="+mj-cs"/>
        </a:defRPr>
      </a:lvl1pPr>
    </p:titleStyle>
    <p:bodyStyle>
      <a:lvl1pPr marL="0" indent="0" algn="l" defTabSz="457200" rtl="0" eaLnBrk="1" latinLnBrk="0" hangingPunct="1">
        <a:lnSpc>
          <a:spcPct val="90000"/>
        </a:lnSpc>
        <a:spcBef>
          <a:spcPct val="20000"/>
        </a:spcBef>
        <a:spcAft>
          <a:spcPts val="600"/>
        </a:spcAft>
        <a:buClr>
          <a:schemeClr val="accent1"/>
        </a:buClr>
        <a:buFont typeface="Arial"/>
        <a:buNone/>
        <a:defRPr sz="3600" kern="1200">
          <a:solidFill>
            <a:schemeClr val="accent1"/>
          </a:solidFill>
          <a:latin typeface="+mn-lt"/>
          <a:ea typeface="+mn-ea"/>
          <a:cs typeface="+mn-cs"/>
        </a:defRPr>
      </a:lvl1pPr>
      <a:lvl2pPr marL="548640" indent="-274320" algn="l" defTabSz="457200" rtl="0" eaLnBrk="1" latinLnBrk="0" hangingPunct="1">
        <a:spcBef>
          <a:spcPts val="1200"/>
        </a:spcBef>
        <a:buClr>
          <a:schemeClr val="accent1"/>
        </a:buClr>
        <a:buFont typeface="Wingdings" charset="2"/>
        <a:buChar char="§"/>
        <a:defRPr sz="2200" kern="1200">
          <a:solidFill>
            <a:schemeClr val="tx1"/>
          </a:solidFill>
          <a:latin typeface="+mn-lt"/>
          <a:ea typeface="+mn-ea"/>
          <a:cs typeface="+mn-cs"/>
        </a:defRPr>
      </a:lvl2pPr>
      <a:lvl3pPr marL="914400" indent="-22860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3pPr>
      <a:lvl4pPr marL="146304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7.jpe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4.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397"/>
          <a:stretch/>
        </p:blipFill>
        <p:spPr>
          <a:xfrm>
            <a:off x="0" y="665388"/>
            <a:ext cx="9119304" cy="6260804"/>
          </a:xfrm>
          <a:prstGeom prst="rect">
            <a:avLst/>
          </a:prstGeom>
        </p:spPr>
      </p:pic>
      <p:sp>
        <p:nvSpPr>
          <p:cNvPr id="5" name="Rectangle 4"/>
          <p:cNvSpPr/>
          <p:nvPr/>
        </p:nvSpPr>
        <p:spPr>
          <a:xfrm>
            <a:off x="0" y="5617028"/>
            <a:ext cx="7128588" cy="1309163"/>
          </a:xfrm>
          <a:prstGeom prst="rect">
            <a:avLst/>
          </a:prstGeom>
          <a:solidFill>
            <a:srgbClr val="00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ctrTitle"/>
          </p:nvPr>
        </p:nvSpPr>
        <p:spPr>
          <a:xfrm>
            <a:off x="685800" y="4836727"/>
            <a:ext cx="7772400" cy="1470025"/>
          </a:xfrm>
        </p:spPr>
        <p:txBody>
          <a:bodyPr/>
          <a:lstStyle/>
          <a:p>
            <a:r>
              <a:rPr lang="en-US" dirty="0" smtClean="0"/>
              <a:t>Bird-Friendly Bald Head Island</a:t>
            </a:r>
            <a:endParaRPr lang="en-US" dirty="0"/>
          </a:p>
        </p:txBody>
      </p:sp>
      <p:sp>
        <p:nvSpPr>
          <p:cNvPr id="3" name="Subtitle 2"/>
          <p:cNvSpPr>
            <a:spLocks noGrp="1"/>
          </p:cNvSpPr>
          <p:nvPr>
            <p:ph type="subTitle" idx="1"/>
          </p:nvPr>
        </p:nvSpPr>
        <p:spPr>
          <a:xfrm>
            <a:off x="685800" y="6327757"/>
            <a:ext cx="7772400" cy="588910"/>
          </a:xfrm>
        </p:spPr>
        <p:txBody>
          <a:bodyPr/>
          <a:lstStyle/>
          <a:p>
            <a:r>
              <a:rPr lang="en-US" dirty="0" smtClean="0"/>
              <a:t>Kim Brand, Audubon North Carolina</a:t>
            </a:r>
            <a:endParaRPr lang="en-US" dirty="0"/>
          </a:p>
        </p:txBody>
      </p:sp>
    </p:spTree>
    <p:extLst>
      <p:ext uri="{BB962C8B-B14F-4D97-AF65-F5344CB8AC3E}">
        <p14:creationId xmlns:p14="http://schemas.microsoft.com/office/powerpoint/2010/main" val="360465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954" b="17928"/>
          <a:stretch/>
        </p:blipFill>
        <p:spPr bwMode="auto">
          <a:xfrm>
            <a:off x="-57599" y="721700"/>
            <a:ext cx="9201600" cy="6318797"/>
          </a:xfrm>
          <a:prstGeom prst="rect">
            <a:avLst/>
          </a:prstGeom>
          <a:noFill/>
          <a:ln>
            <a:noFill/>
          </a:ln>
          <a:effectLst/>
          <a:extLst>
            <a:ext uri="{909E8E84-426E-40DD-AFC4-6F175D3DCCD1}">
              <a14:hiddenFill xmlns:a14="http://schemas.microsoft.com/office/drawing/2010/main">
                <a:blipFill dpi="0" rotWithShape="0">
                  <a:blip/>
                  <a:srcRect t="8954" b="1153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4"/>
          <p:cNvSpPr txBox="1">
            <a:spLocks noChangeArrowheads="1"/>
          </p:cNvSpPr>
          <p:nvPr/>
        </p:nvSpPr>
        <p:spPr bwMode="auto">
          <a:xfrm>
            <a:off x="5568481" y="5997961"/>
            <a:ext cx="3575520" cy="74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defRPr>
            </a:lvl9pPr>
          </a:lstStyle>
          <a:p>
            <a:pPr algn="r" eaLnBrk="1">
              <a:lnSpc>
                <a:spcPct val="101000"/>
              </a:lnSpc>
              <a:spcAft>
                <a:spcPct val="0"/>
              </a:spcAft>
            </a:pPr>
            <a:r>
              <a:rPr lang="en-US" altLang="en-US" sz="2177" dirty="0">
                <a:solidFill>
                  <a:srgbClr val="FFFFFF"/>
                </a:solidFill>
                <a:latin typeface="+mj-lt"/>
              </a:rPr>
              <a:t>National </a:t>
            </a:r>
          </a:p>
          <a:p>
            <a:pPr algn="r" eaLnBrk="1">
              <a:lnSpc>
                <a:spcPct val="101000"/>
              </a:lnSpc>
              <a:spcAft>
                <a:spcPct val="0"/>
              </a:spcAft>
            </a:pPr>
            <a:r>
              <a:rPr lang="en-US" altLang="en-US" sz="2177" dirty="0">
                <a:solidFill>
                  <a:srgbClr val="FFFFFF"/>
                </a:solidFill>
                <a:latin typeface="+mj-lt"/>
              </a:rPr>
              <a:t>Audubon Society</a:t>
            </a:r>
          </a:p>
        </p:txBody>
      </p:sp>
    </p:spTree>
    <p:extLst>
      <p:ext uri="{BB962C8B-B14F-4D97-AF65-F5344CB8AC3E}">
        <p14:creationId xmlns:p14="http://schemas.microsoft.com/office/powerpoint/2010/main" val="4171373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7470721" y="6353640"/>
            <a:ext cx="1581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9220" name="Text Box 4"/>
          <p:cNvSpPr txBox="1">
            <a:spLocks noChangeArrowheads="1"/>
          </p:cNvSpPr>
          <p:nvPr/>
        </p:nvSpPr>
        <p:spPr bwMode="auto">
          <a:xfrm>
            <a:off x="4019041" y="5986441"/>
            <a:ext cx="5124960" cy="87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dirty="0" smtClean="0">
                <a:latin typeface="+mj-lt"/>
              </a:rPr>
              <a:t>Green Growth Toolbox</a:t>
            </a:r>
          </a:p>
          <a:p>
            <a:pPr eaLnBrk="1">
              <a:lnSpc>
                <a:spcPct val="101000"/>
              </a:lnSpc>
              <a:spcAft>
                <a:spcPct val="0"/>
              </a:spcAft>
            </a:pPr>
            <a:r>
              <a:rPr lang="en-US" altLang="en-US" sz="2177" dirty="0" smtClean="0">
                <a:latin typeface="+mj-lt"/>
              </a:rPr>
              <a:t>NC Wildlife Resources Commission</a:t>
            </a:r>
            <a:endParaRPr lang="en-US" altLang="en-US" sz="2177" dirty="0">
              <a:latin typeface="+mj-lt"/>
            </a:endParaRPr>
          </a:p>
        </p:txBody>
      </p:sp>
      <p:pic>
        <p:nvPicPr>
          <p:cNvPr id="9221" name="Picture 7"/>
          <p:cNvPicPr>
            <a:picLocks noChangeAspect="1" noChangeArrowheads="1"/>
          </p:cNvPicPr>
          <p:nvPr/>
        </p:nvPicPr>
        <p:blipFill>
          <a:blip r:embed="rId3">
            <a:extLst>
              <a:ext uri="{28A0092B-C50C-407E-A947-70E740481C1C}">
                <a14:useLocalDpi xmlns:a14="http://schemas.microsoft.com/office/drawing/2010/main" val="0"/>
              </a:ext>
            </a:extLst>
          </a:blip>
          <a:srcRect t="13542" r="24219" b="28125"/>
          <a:stretch>
            <a:fillRect/>
          </a:stretch>
        </p:blipFill>
        <p:spPr bwMode="auto">
          <a:xfrm>
            <a:off x="493921" y="1355401"/>
            <a:ext cx="7879680" cy="45489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Housing Density</a:t>
            </a:r>
            <a:endParaRPr lang="en-US" dirty="0"/>
          </a:p>
        </p:txBody>
      </p:sp>
    </p:spTree>
    <p:extLst>
      <p:ext uri="{BB962C8B-B14F-4D97-AF65-F5344CB8AC3E}">
        <p14:creationId xmlns:p14="http://schemas.microsoft.com/office/powerpoint/2010/main" val="3799699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7470721" y="6353640"/>
            <a:ext cx="1581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11268" name="Text Box 4"/>
          <p:cNvSpPr txBox="1">
            <a:spLocks noChangeArrowheads="1"/>
          </p:cNvSpPr>
          <p:nvPr/>
        </p:nvSpPr>
        <p:spPr bwMode="auto">
          <a:xfrm>
            <a:off x="4019041" y="5986441"/>
            <a:ext cx="5124960" cy="87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dirty="0">
                <a:latin typeface="+mj-lt"/>
              </a:rPr>
              <a:t>Green Growth Toolbox</a:t>
            </a:r>
          </a:p>
          <a:p>
            <a:pPr eaLnBrk="1">
              <a:lnSpc>
                <a:spcPct val="101000"/>
              </a:lnSpc>
              <a:spcAft>
                <a:spcPct val="0"/>
              </a:spcAft>
            </a:pPr>
            <a:r>
              <a:rPr lang="en-US" altLang="en-US" sz="2177" dirty="0">
                <a:latin typeface="+mj-lt"/>
              </a:rPr>
              <a:t>NC Wildlife Resources Commission</a:t>
            </a:r>
          </a:p>
        </p:txBody>
      </p:sp>
      <p:pic>
        <p:nvPicPr>
          <p:cNvPr id="1126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9235" r="24847" b="21552"/>
          <a:stretch/>
        </p:blipFill>
        <p:spPr bwMode="auto">
          <a:xfrm>
            <a:off x="424801" y="1439333"/>
            <a:ext cx="7935428" cy="45439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Projected Housing Density</a:t>
            </a:r>
            <a:endParaRPr lang="en-US" dirty="0"/>
          </a:p>
        </p:txBody>
      </p:sp>
    </p:spTree>
    <p:extLst>
      <p:ext uri="{BB962C8B-B14F-4D97-AF65-F5344CB8AC3E}">
        <p14:creationId xmlns:p14="http://schemas.microsoft.com/office/powerpoint/2010/main" val="1774757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rotWithShape="1">
          <a:blip r:embed="rId3">
            <a:extLst>
              <a:ext uri="{28A0092B-C50C-407E-A947-70E740481C1C}">
                <a14:useLocalDpi xmlns:a14="http://schemas.microsoft.com/office/drawing/2010/main" val="0"/>
              </a:ext>
            </a:extLst>
          </a:blip>
          <a:srcRect t="3145" b="7208"/>
          <a:stretch/>
        </p:blipFill>
        <p:spPr bwMode="auto">
          <a:xfrm>
            <a:off x="1" y="726141"/>
            <a:ext cx="9272160" cy="623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dirty="0">
              <a:latin typeface="Open sans"/>
            </a:endParaRPr>
          </a:p>
        </p:txBody>
      </p:sp>
      <p:sp>
        <p:nvSpPr>
          <p:cNvPr id="13316" name="Text Box 3"/>
          <p:cNvSpPr txBox="1">
            <a:spLocks noChangeArrowheads="1"/>
          </p:cNvSpPr>
          <p:nvPr/>
        </p:nvSpPr>
        <p:spPr bwMode="auto">
          <a:xfrm>
            <a:off x="4502881" y="6353640"/>
            <a:ext cx="454896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Mr. Throk, Flickr Creative Commons</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altLang="en-US" dirty="0">
                <a:latin typeface="Open sans"/>
              </a:rPr>
              <a:t>79% of plants non-native</a:t>
            </a:r>
            <a:endParaRPr lang="en-US" dirty="0"/>
          </a:p>
        </p:txBody>
      </p:sp>
    </p:spTree>
    <p:extLst>
      <p:ext uri="{BB962C8B-B14F-4D97-AF65-F5344CB8AC3E}">
        <p14:creationId xmlns:p14="http://schemas.microsoft.com/office/powerpoint/2010/main" val="1017190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822" r="26822"/>
          <a:stretch>
            <a:fillRect/>
          </a:stretch>
        </p:blipFill>
        <p:spPr/>
      </p:pic>
      <p:sp>
        <p:nvSpPr>
          <p:cNvPr id="4" name="Content Placeholder 3"/>
          <p:cNvSpPr>
            <a:spLocks noGrp="1"/>
          </p:cNvSpPr>
          <p:nvPr>
            <p:ph idx="1"/>
          </p:nvPr>
        </p:nvSpPr>
        <p:spPr/>
        <p:txBody>
          <a:bodyPr>
            <a:normAutofit/>
          </a:bodyPr>
          <a:lstStyle/>
          <a:p>
            <a:pPr marL="0" indent="0">
              <a:buNone/>
            </a:pPr>
            <a:r>
              <a:rPr lang="en-US" dirty="0" smtClean="0"/>
              <a:t>Four Food Groups </a:t>
            </a:r>
          </a:p>
          <a:p>
            <a:pPr marL="0" indent="0">
              <a:buNone/>
            </a:pPr>
            <a:r>
              <a:rPr lang="en-US" dirty="0" smtClean="0"/>
              <a:t>for Birds</a:t>
            </a:r>
          </a:p>
          <a:p>
            <a:pPr lvl="1"/>
            <a:r>
              <a:rPr lang="en-US" sz="2800" dirty="0" smtClean="0"/>
              <a:t>Berries &amp; fruits</a:t>
            </a:r>
          </a:p>
          <a:p>
            <a:pPr lvl="1"/>
            <a:r>
              <a:rPr lang="en-US" sz="2800" dirty="0" smtClean="0"/>
              <a:t>Insects</a:t>
            </a:r>
          </a:p>
          <a:p>
            <a:pPr lvl="1"/>
            <a:r>
              <a:rPr lang="en-US" sz="2800" dirty="0" smtClean="0"/>
              <a:t>Nuts &amp; seeds</a:t>
            </a:r>
          </a:p>
          <a:p>
            <a:pPr lvl="1"/>
            <a:r>
              <a:rPr lang="en-US" sz="2800" dirty="0" smtClean="0"/>
              <a:t>Nectar</a:t>
            </a:r>
          </a:p>
          <a:p>
            <a:pPr lvl="1"/>
            <a:endParaRPr lang="en-US" dirty="0"/>
          </a:p>
        </p:txBody>
      </p:sp>
      <p:sp>
        <p:nvSpPr>
          <p:cNvPr id="8" name="TextBox 7"/>
          <p:cNvSpPr txBox="1"/>
          <p:nvPr/>
        </p:nvSpPr>
        <p:spPr>
          <a:xfrm>
            <a:off x="223935" y="1401326"/>
            <a:ext cx="3629597"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Will Stuart</a:t>
            </a:r>
            <a:endParaRPr lang="en-US" sz="1400" dirty="0">
              <a:solidFill>
                <a:schemeClr val="bg1"/>
              </a:solidFill>
            </a:endParaRPr>
          </a:p>
        </p:txBody>
      </p:sp>
    </p:spTree>
    <p:extLst>
      <p:ext uri="{BB962C8B-B14F-4D97-AF65-F5344CB8AC3E}">
        <p14:creationId xmlns:p14="http://schemas.microsoft.com/office/powerpoint/2010/main" val="7080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smtClean="0"/>
              <a:t>Food Group #1: Berries &amp; Fruits</a:t>
            </a:r>
            <a:endParaRPr lang="en-US" dirty="0"/>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4874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7119"/>
            <a:ext cx="9264770" cy="6202036"/>
          </a:xfrm>
          <a:prstGeom prst="rect">
            <a:avLst/>
          </a:prstGeom>
        </p:spPr>
      </p:pic>
      <p:sp>
        <p:nvSpPr>
          <p:cNvPr id="6451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dirty="0">
              <a:latin typeface="Tahoma Bold" panose="020B0804030504040204" pitchFamily="34" charset="0"/>
            </a:endParaRP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altLang="en-US" dirty="0" smtClean="0"/>
              <a:t>Carolina Cherry Laurel</a:t>
            </a:r>
            <a:endParaRPr lang="en-US" dirty="0"/>
          </a:p>
        </p:txBody>
      </p:sp>
      <p:sp>
        <p:nvSpPr>
          <p:cNvPr id="7" name="TextBox 6"/>
          <p:cNvSpPr txBox="1"/>
          <p:nvPr/>
        </p:nvSpPr>
        <p:spPr>
          <a:xfrm>
            <a:off x="1096131" y="1447060"/>
            <a:ext cx="3629597"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err="1" smtClean="0">
                <a:solidFill>
                  <a:schemeClr val="bg1"/>
                </a:solidFill>
              </a:rPr>
              <a:t>Bri</a:t>
            </a:r>
            <a:r>
              <a:rPr lang="en-US" sz="1400" dirty="0" smtClean="0">
                <a:solidFill>
                  <a:schemeClr val="bg1"/>
                </a:solidFill>
              </a:rPr>
              <a:t> Weldon – Flickr Creative Commons</a:t>
            </a:r>
            <a:endParaRPr lang="en-US" sz="1400" dirty="0">
              <a:solidFill>
                <a:schemeClr val="bg1"/>
              </a:solidFill>
            </a:endParaRPr>
          </a:p>
        </p:txBody>
      </p:sp>
    </p:spTree>
    <p:extLst>
      <p:ext uri="{BB962C8B-B14F-4D97-AF65-F5344CB8AC3E}">
        <p14:creationId xmlns:p14="http://schemas.microsoft.com/office/powerpoint/2010/main" val="822669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16"/>
          <a:stretch/>
        </p:blipFill>
        <p:spPr>
          <a:xfrm>
            <a:off x="-111966" y="693282"/>
            <a:ext cx="10498170" cy="6963789"/>
          </a:xfrm>
          <a:prstGeom prst="rect">
            <a:avLst/>
          </a:prstGeom>
        </p:spPr>
      </p:pic>
      <p:sp>
        <p:nvSpPr>
          <p:cNvPr id="6451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dirty="0">
              <a:latin typeface="Tahoma Bold" panose="020B0804030504040204" pitchFamily="34" charset="0"/>
            </a:endParaRP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altLang="en-US" dirty="0"/>
              <a:t>Dogwood</a:t>
            </a:r>
            <a:endParaRPr lang="en-US" dirty="0"/>
          </a:p>
        </p:txBody>
      </p:sp>
      <p:sp>
        <p:nvSpPr>
          <p:cNvPr id="7" name="TextBox 6"/>
          <p:cNvSpPr txBox="1"/>
          <p:nvPr/>
        </p:nvSpPr>
        <p:spPr>
          <a:xfrm>
            <a:off x="1096131" y="1447060"/>
            <a:ext cx="3629597"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Will Stuart</a:t>
            </a:r>
            <a:endParaRPr lang="en-US" sz="1400" dirty="0">
              <a:solidFill>
                <a:schemeClr val="bg1"/>
              </a:solidFill>
            </a:endParaRPr>
          </a:p>
        </p:txBody>
      </p:sp>
    </p:spTree>
    <p:extLst>
      <p:ext uri="{BB962C8B-B14F-4D97-AF65-F5344CB8AC3E}">
        <p14:creationId xmlns:p14="http://schemas.microsoft.com/office/powerpoint/2010/main" val="742473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dirty="0">
              <a:latin typeface="Tahoma Bold" panose="020B0804030504040204" pitchFamily="34" charset="0"/>
            </a:endParaRP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altLang="en-US" dirty="0"/>
              <a:t>Dogwood</a:t>
            </a:r>
            <a:endParaRPr lang="en-US" dirty="0"/>
          </a:p>
        </p:txBody>
      </p:sp>
      <p:sp>
        <p:nvSpPr>
          <p:cNvPr id="7" name="TextBox 6"/>
          <p:cNvSpPr txBox="1"/>
          <p:nvPr/>
        </p:nvSpPr>
        <p:spPr>
          <a:xfrm>
            <a:off x="1096131" y="1447060"/>
            <a:ext cx="3629597"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Will Stuart</a:t>
            </a:r>
            <a:endParaRPr lang="en-US" sz="14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7012"/>
            <a:ext cx="9380719" cy="6252286"/>
          </a:xfrm>
          <a:prstGeom prst="rect">
            <a:avLst/>
          </a:prstGeom>
        </p:spPr>
      </p:pic>
    </p:spTree>
    <p:extLst>
      <p:ext uri="{BB962C8B-B14F-4D97-AF65-F5344CB8AC3E}">
        <p14:creationId xmlns:p14="http://schemas.microsoft.com/office/powerpoint/2010/main" val="4219898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15244" b="17690"/>
          <a:stretch/>
        </p:blipFill>
        <p:spPr bwMode="auto">
          <a:xfrm>
            <a:off x="1" y="726141"/>
            <a:ext cx="9144000" cy="6131499"/>
          </a:xfrm>
          <a:prstGeom prst="rect">
            <a:avLst/>
          </a:prstGeom>
          <a:noFill/>
          <a:ln>
            <a:noFill/>
          </a:ln>
          <a:effectLst/>
          <a:extLst>
            <a:ext uri="{909E8E84-426E-40DD-AFC4-6F175D3DCCD1}">
              <a14:hiddenFill xmlns:a14="http://schemas.microsoft.com/office/drawing/2010/main">
                <a:blipFill dpi="0" rotWithShape="0">
                  <a:blip/>
                  <a:srcRect t="23781" b="176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Rectangle 1"/>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dirty="0">
              <a:latin typeface="Tahoma Bold" panose="020B0804030504040204" pitchFamily="34" charset="0"/>
            </a:endParaRPr>
          </a:p>
        </p:txBody>
      </p:sp>
      <p:sp>
        <p:nvSpPr>
          <p:cNvPr id="66565" name="Text Box 9"/>
          <p:cNvSpPr txBox="1">
            <a:spLocks noChangeArrowheads="1"/>
          </p:cNvSpPr>
          <p:nvPr/>
        </p:nvSpPr>
        <p:spPr bwMode="auto">
          <a:xfrm>
            <a:off x="79201" y="1562761"/>
            <a:ext cx="539136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dirty="0">
                <a:solidFill>
                  <a:schemeClr val="bg1"/>
                </a:solidFill>
                <a:latin typeface="Tahoma" panose="020B0604030504040204" pitchFamily="34" charset="0"/>
              </a:rPr>
              <a:t>Black-throated Warbler </a:t>
            </a:r>
            <a:r>
              <a:rPr lang="en-US" altLang="en-US" sz="2177" dirty="0" smtClean="0">
                <a:solidFill>
                  <a:schemeClr val="bg1"/>
                </a:solidFill>
                <a:latin typeface="Tahoma" panose="020B0604030504040204" pitchFamily="34" charset="0"/>
              </a:rPr>
              <a:t>– Will Stuart</a:t>
            </a:r>
            <a:endParaRPr lang="en-US" altLang="en-US" sz="2177" dirty="0">
              <a:solidFill>
                <a:schemeClr val="bg1"/>
              </a:solidFill>
              <a:latin typeface="Tahoma" panose="020B0604030504040204" pitchFamily="34" charset="0"/>
            </a:endParaRP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altLang="en-US" dirty="0"/>
              <a:t>American Beautyberry</a:t>
            </a:r>
            <a:endParaRPr lang="en-US" dirty="0"/>
          </a:p>
        </p:txBody>
      </p:sp>
    </p:spTree>
    <p:extLst>
      <p:ext uri="{BB962C8B-B14F-4D97-AF65-F5344CB8AC3E}">
        <p14:creationId xmlns:p14="http://schemas.microsoft.com/office/powerpoint/2010/main" val="4034963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2712" y="1508366"/>
            <a:ext cx="7553587" cy="4695209"/>
          </a:xfrm>
        </p:spPr>
        <p:txBody>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b="1" dirty="0" smtClean="0"/>
              <a:t>Vision:</a:t>
            </a:r>
            <a:br>
              <a:rPr lang="en-US" sz="2400" b="1" dirty="0" smtClean="0"/>
            </a:br>
            <a:r>
              <a:rPr lang="en-US" sz="2400" b="1" dirty="0" smtClean="0"/>
              <a:t/>
            </a:r>
            <a:br>
              <a:rPr lang="en-US" sz="2400" b="1" dirty="0" smtClean="0"/>
            </a:br>
            <a:r>
              <a:rPr lang="en-US" sz="2400" dirty="0" smtClean="0"/>
              <a:t>Bird-Friendly Communities across North Carolina give </a:t>
            </a:r>
            <a:br>
              <a:rPr lang="en-US" sz="2400" dirty="0" smtClean="0"/>
            </a:br>
            <a:r>
              <a:rPr lang="en-US" sz="2400" dirty="0"/>
              <a:t/>
            </a:r>
            <a:br>
              <a:rPr lang="en-US" sz="2400" dirty="0"/>
            </a:br>
            <a:r>
              <a:rPr lang="en-US" sz="2400" dirty="0" smtClean="0"/>
              <a:t>birds the opportunity to succeed by providing connected</a:t>
            </a:r>
            <a:br>
              <a:rPr lang="en-US" sz="2400" dirty="0" smtClean="0"/>
            </a:br>
            <a:r>
              <a:rPr lang="en-US" sz="2400" dirty="0"/>
              <a:t/>
            </a:r>
            <a:br>
              <a:rPr lang="en-US" sz="2400" dirty="0"/>
            </a:br>
            <a:r>
              <a:rPr lang="en-US" sz="2400" dirty="0" smtClean="0"/>
              <a:t>habitat dominated by native plants; minimizing hazards</a:t>
            </a:r>
            <a:br>
              <a:rPr lang="en-US" sz="2400" dirty="0" smtClean="0"/>
            </a:br>
            <a:r>
              <a:rPr lang="en-US" sz="2400" dirty="0"/>
              <a:t/>
            </a:r>
            <a:br>
              <a:rPr lang="en-US" sz="2400" dirty="0"/>
            </a:br>
            <a:r>
              <a:rPr lang="en-US" sz="2400" dirty="0" smtClean="0"/>
              <a:t>posed by the built environment; and engaging people of</a:t>
            </a:r>
            <a:br>
              <a:rPr lang="en-US" sz="2400" dirty="0" smtClean="0"/>
            </a:br>
            <a:r>
              <a:rPr lang="en-US" sz="2400" dirty="0"/>
              <a:t/>
            </a:r>
            <a:br>
              <a:rPr lang="en-US" sz="2400" dirty="0"/>
            </a:br>
            <a:r>
              <a:rPr lang="en-US" sz="2400" dirty="0" smtClean="0"/>
              <a:t>all ages and backgrounds in stewardship of nature.</a:t>
            </a:r>
            <a:r>
              <a:rPr lang="en-US" sz="2400" dirty="0"/>
              <a:t/>
            </a:r>
            <a:br>
              <a:rPr lang="en-US" sz="2400" dirty="0"/>
            </a:br>
            <a:endParaRPr lang="en-US" sz="2400" dirty="0"/>
          </a:p>
        </p:txBody>
      </p:sp>
    </p:spTree>
    <p:extLst>
      <p:ext uri="{BB962C8B-B14F-4D97-AF65-F5344CB8AC3E}">
        <p14:creationId xmlns:p14="http://schemas.microsoft.com/office/powerpoint/2010/main" val="277598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53" b="9653"/>
          <a:stretch>
            <a:fillRect/>
          </a:stretch>
        </p:blipFill>
        <p:spPr/>
      </p:pic>
      <p:sp>
        <p:nvSpPr>
          <p:cNvPr id="4" name="Text Box 9"/>
          <p:cNvSpPr txBox="1">
            <a:spLocks noChangeArrowheads="1"/>
          </p:cNvSpPr>
          <p:nvPr/>
        </p:nvSpPr>
        <p:spPr bwMode="auto">
          <a:xfrm>
            <a:off x="5211033" y="6228060"/>
            <a:ext cx="539136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dirty="0" smtClean="0">
                <a:solidFill>
                  <a:schemeClr val="bg1"/>
                </a:solidFill>
                <a:latin typeface="Tahoma" panose="020B0604030504040204" pitchFamily="34" charset="0"/>
              </a:rPr>
              <a:t>Northern </a:t>
            </a:r>
            <a:r>
              <a:rPr lang="en-US" altLang="en-US" sz="2177" dirty="0" err="1" smtClean="0">
                <a:solidFill>
                  <a:schemeClr val="bg1"/>
                </a:solidFill>
                <a:latin typeface="Tahoma" panose="020B0604030504040204" pitchFamily="34" charset="0"/>
              </a:rPr>
              <a:t>Parula</a:t>
            </a:r>
            <a:r>
              <a:rPr lang="en-US" altLang="en-US" sz="2177" dirty="0" smtClean="0">
                <a:solidFill>
                  <a:schemeClr val="bg1"/>
                </a:solidFill>
                <a:latin typeface="Tahoma" panose="020B0604030504040204" pitchFamily="34" charset="0"/>
              </a:rPr>
              <a:t> – Will Stuart</a:t>
            </a:r>
            <a:endParaRPr lang="en-US" altLang="en-US" sz="2177" dirty="0">
              <a:solidFill>
                <a:schemeClr val="bg1"/>
              </a:solidFill>
              <a:latin typeface="Tahoma" panose="020B0604030504040204" pitchFamily="34" charset="0"/>
            </a:endParaRPr>
          </a:p>
        </p:txBody>
      </p:sp>
    </p:spTree>
    <p:extLst>
      <p:ext uri="{BB962C8B-B14F-4D97-AF65-F5344CB8AC3E}">
        <p14:creationId xmlns:p14="http://schemas.microsoft.com/office/powerpoint/2010/main" val="355891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2903" i="1" dirty="0">
              <a:latin typeface="Tahoma Bold" panose="020B0804030504040204" pitchFamily="34" charset="0"/>
            </a:endParaRPr>
          </a:p>
        </p:txBody>
      </p:sp>
      <p:sp>
        <p:nvSpPr>
          <p:cNvPr id="182276" name="Text Box 3"/>
          <p:cNvSpPr txBox="1">
            <a:spLocks noChangeArrowheads="1"/>
          </p:cNvSpPr>
          <p:nvPr/>
        </p:nvSpPr>
        <p:spPr bwMode="auto">
          <a:xfrm>
            <a:off x="7544161" y="1562761"/>
            <a:ext cx="18000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Cedar</a:t>
            </a:r>
          </a:p>
          <a:p>
            <a:pPr eaLnBrk="1">
              <a:lnSpc>
                <a:spcPct val="101000"/>
              </a:lnSpc>
              <a:spcAft>
                <a:spcPct val="0"/>
              </a:spcAft>
            </a:pPr>
            <a:r>
              <a:rPr lang="en-US" altLang="en-US" sz="2177">
                <a:solidFill>
                  <a:srgbClr val="FFFFFF"/>
                </a:solidFill>
                <a:latin typeface="Tahoma" panose="020B0604030504040204" pitchFamily="34" charset="0"/>
              </a:rPr>
              <a:t>Waxwing</a:t>
            </a:r>
          </a:p>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Virginia Creeper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4016"/>
            <a:ext cx="9144000" cy="13719351"/>
          </a:xfrm>
          <a:prstGeom prst="rect">
            <a:avLst/>
          </a:prstGeom>
        </p:spPr>
      </p:pic>
      <p:sp>
        <p:nvSpPr>
          <p:cNvPr id="7" name="TextBox 6"/>
          <p:cNvSpPr txBox="1"/>
          <p:nvPr/>
        </p:nvSpPr>
        <p:spPr>
          <a:xfrm>
            <a:off x="252713" y="1340754"/>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Will Stuart</a:t>
            </a:r>
            <a:endParaRPr lang="en-US" sz="1400" dirty="0">
              <a:solidFill>
                <a:schemeClr val="bg1"/>
              </a:solidFill>
            </a:endParaRPr>
          </a:p>
        </p:txBody>
      </p:sp>
    </p:spTree>
    <p:extLst>
      <p:ext uri="{BB962C8B-B14F-4D97-AF65-F5344CB8AC3E}">
        <p14:creationId xmlns:p14="http://schemas.microsoft.com/office/powerpoint/2010/main" val="1851704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59" y="715134"/>
            <a:ext cx="9292320" cy="929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1"/>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i="1" dirty="0">
              <a:latin typeface="Tahoma Bold" panose="020B0804030504040204" pitchFamily="34" charset="0"/>
            </a:endParaRPr>
          </a:p>
        </p:txBody>
      </p:sp>
      <p:sp>
        <p:nvSpPr>
          <p:cNvPr id="74756" name="Text Box 3"/>
          <p:cNvSpPr txBox="1">
            <a:spLocks noChangeArrowheads="1"/>
          </p:cNvSpPr>
          <p:nvPr/>
        </p:nvSpPr>
        <p:spPr bwMode="auto">
          <a:xfrm>
            <a:off x="7405921" y="6152041"/>
            <a:ext cx="1589760" cy="456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endParaRPr lang="en-US" altLang="en-US" sz="2177" dirty="0">
              <a:solidFill>
                <a:srgbClr val="FFFFFF"/>
              </a:solidFill>
              <a:latin typeface="Tahoma" panose="020B0604030504040204" pitchFamily="34" charset="0"/>
            </a:endParaRPr>
          </a:p>
          <a:p>
            <a:pPr eaLnBrk="1">
              <a:lnSpc>
                <a:spcPct val="101000"/>
              </a:lnSpc>
              <a:spcAft>
                <a:spcPct val="0"/>
              </a:spcAft>
            </a:pPr>
            <a:r>
              <a:rPr lang="en-US" altLang="en-US" sz="2177" dirty="0" smtClean="0">
                <a:solidFill>
                  <a:srgbClr val="FFFFFF"/>
                </a:solidFill>
                <a:latin typeface="Tahoma" panose="020B0604030504040204" pitchFamily="34" charset="0"/>
              </a:rPr>
              <a:t>Will Stuart</a:t>
            </a:r>
            <a:endParaRPr lang="en-US" altLang="en-US" sz="2177" dirty="0">
              <a:solidFill>
                <a:srgbClr val="FFFFFF"/>
              </a:solidFill>
              <a:latin typeface="Tahoma" panose="020B0604030504040204" pitchFamily="34" charset="0"/>
            </a:endParaRP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altLang="en-US" i="1" dirty="0"/>
              <a:t>Viburnum </a:t>
            </a:r>
            <a:r>
              <a:rPr lang="en-US" altLang="en-US" i="1" dirty="0" err="1" smtClean="0"/>
              <a:t>nudum</a:t>
            </a:r>
            <a:r>
              <a:rPr lang="en-US" altLang="en-US" i="1" dirty="0" smtClean="0"/>
              <a:t> (BC native)</a:t>
            </a:r>
            <a:endParaRPr lang="en-US" dirty="0"/>
          </a:p>
        </p:txBody>
      </p:sp>
    </p:spTree>
    <p:extLst>
      <p:ext uri="{BB962C8B-B14F-4D97-AF65-F5344CB8AC3E}">
        <p14:creationId xmlns:p14="http://schemas.microsoft.com/office/powerpoint/2010/main" val="136753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1"/>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i="1" dirty="0">
              <a:latin typeface="Tahoma Bold" panose="020B0804030504040204" pitchFamily="34" charset="0"/>
            </a:endParaRPr>
          </a:p>
        </p:txBody>
      </p:sp>
      <p:sp>
        <p:nvSpPr>
          <p:cNvPr id="74756" name="Text Box 3"/>
          <p:cNvSpPr txBox="1">
            <a:spLocks noChangeArrowheads="1"/>
          </p:cNvSpPr>
          <p:nvPr/>
        </p:nvSpPr>
        <p:spPr bwMode="auto">
          <a:xfrm>
            <a:off x="7405921" y="6152041"/>
            <a:ext cx="1589760" cy="456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endParaRPr lang="en-US" altLang="en-US" sz="2177" dirty="0">
              <a:solidFill>
                <a:srgbClr val="FFFFFF"/>
              </a:solidFill>
              <a:latin typeface="Tahoma" panose="020B0604030504040204" pitchFamily="34" charset="0"/>
            </a:endParaRPr>
          </a:p>
          <a:p>
            <a:pPr eaLnBrk="1">
              <a:lnSpc>
                <a:spcPct val="101000"/>
              </a:lnSpc>
              <a:spcAft>
                <a:spcPct val="0"/>
              </a:spcAft>
            </a:pPr>
            <a:r>
              <a:rPr lang="en-US" altLang="en-US" sz="2177" dirty="0" smtClean="0">
                <a:solidFill>
                  <a:srgbClr val="FFFFFF"/>
                </a:solidFill>
                <a:latin typeface="Tahoma" panose="020B0604030504040204" pitchFamily="34" charset="0"/>
              </a:rPr>
              <a:t>Will Stuart</a:t>
            </a:r>
            <a:endParaRPr lang="en-US" altLang="en-US" sz="2177" dirty="0">
              <a:solidFill>
                <a:srgbClr val="FFFFFF"/>
              </a:solidFill>
              <a:latin typeface="Tahoma" panose="020B0604030504040204" pitchFamily="34" charset="0"/>
            </a:endParaRP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Yaupon Holly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 y="694017"/>
            <a:ext cx="9350712" cy="6218589"/>
          </a:xfrm>
          <a:prstGeom prst="rect">
            <a:avLst/>
          </a:prstGeom>
        </p:spPr>
      </p:pic>
      <p:sp>
        <p:nvSpPr>
          <p:cNvPr id="8" name="TextBox 7"/>
          <p:cNvSpPr txBox="1"/>
          <p:nvPr/>
        </p:nvSpPr>
        <p:spPr>
          <a:xfrm>
            <a:off x="223935" y="1401326"/>
            <a:ext cx="3629597"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Keith Ewing – Flickr Creative Commons</a:t>
            </a:r>
            <a:endParaRPr lang="en-US" sz="1400" dirty="0">
              <a:solidFill>
                <a:schemeClr val="bg1"/>
              </a:solidFill>
            </a:endParaRPr>
          </a:p>
        </p:txBody>
      </p:sp>
    </p:spTree>
    <p:extLst>
      <p:ext uri="{BB962C8B-B14F-4D97-AF65-F5344CB8AC3E}">
        <p14:creationId xmlns:p14="http://schemas.microsoft.com/office/powerpoint/2010/main" val="1938347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2903" i="1" dirty="0">
              <a:latin typeface="Tahoma Bold" panose="020B0804030504040204" pitchFamily="34" charset="0"/>
            </a:endParaRPr>
          </a:p>
        </p:txBody>
      </p:sp>
      <p:sp>
        <p:nvSpPr>
          <p:cNvPr id="182276" name="Text Box 3"/>
          <p:cNvSpPr txBox="1">
            <a:spLocks noChangeArrowheads="1"/>
          </p:cNvSpPr>
          <p:nvPr/>
        </p:nvSpPr>
        <p:spPr bwMode="auto">
          <a:xfrm>
            <a:off x="7544161" y="1562761"/>
            <a:ext cx="18000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Cedar</a:t>
            </a:r>
          </a:p>
          <a:p>
            <a:pPr eaLnBrk="1">
              <a:lnSpc>
                <a:spcPct val="101000"/>
              </a:lnSpc>
              <a:spcAft>
                <a:spcPct val="0"/>
              </a:spcAft>
            </a:pPr>
            <a:r>
              <a:rPr lang="en-US" altLang="en-US" sz="2177">
                <a:solidFill>
                  <a:srgbClr val="FFFFFF"/>
                </a:solidFill>
                <a:latin typeface="Tahoma" panose="020B0604030504040204" pitchFamily="34" charset="0"/>
              </a:rPr>
              <a:t>Waxwing</a:t>
            </a:r>
          </a:p>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Coastal Red Cedar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086"/>
            <a:ext cx="9144000" cy="6858000"/>
          </a:xfrm>
          <a:prstGeom prst="rect">
            <a:avLst/>
          </a:prstGeom>
        </p:spPr>
      </p:pic>
      <p:sp>
        <p:nvSpPr>
          <p:cNvPr id="7" name="TextBox 6"/>
          <p:cNvSpPr txBox="1"/>
          <p:nvPr/>
        </p:nvSpPr>
        <p:spPr>
          <a:xfrm>
            <a:off x="223935" y="1401326"/>
            <a:ext cx="3629597"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Will Cook</a:t>
            </a:r>
            <a:endParaRPr lang="en-US" sz="1400" dirty="0">
              <a:solidFill>
                <a:schemeClr val="bg1"/>
              </a:solidFill>
            </a:endParaRPr>
          </a:p>
        </p:txBody>
      </p:sp>
    </p:spTree>
    <p:extLst>
      <p:ext uri="{BB962C8B-B14F-4D97-AF65-F5344CB8AC3E}">
        <p14:creationId xmlns:p14="http://schemas.microsoft.com/office/powerpoint/2010/main" val="962704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
          <p:cNvPicPr>
            <a:picLocks noChangeAspect="1"/>
          </p:cNvPicPr>
          <p:nvPr/>
        </p:nvPicPr>
        <p:blipFill rotWithShape="1">
          <a:blip r:embed="rId3">
            <a:extLst>
              <a:ext uri="{28A0092B-C50C-407E-A947-70E740481C1C}">
                <a14:useLocalDpi xmlns:a14="http://schemas.microsoft.com/office/drawing/2010/main" val="0"/>
              </a:ext>
            </a:extLst>
          </a:blip>
          <a:srcRect t="13483" b="-1"/>
          <a:stretch/>
        </p:blipFill>
        <p:spPr bwMode="auto">
          <a:xfrm>
            <a:off x="-17280" y="726141"/>
            <a:ext cx="9175680" cy="793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2903" i="1" dirty="0">
              <a:latin typeface="Tahoma Bold" panose="020B0804030504040204" pitchFamily="34" charset="0"/>
            </a:endParaRPr>
          </a:p>
        </p:txBody>
      </p:sp>
      <p:sp>
        <p:nvSpPr>
          <p:cNvPr id="182276" name="Text Box 3"/>
          <p:cNvSpPr txBox="1">
            <a:spLocks noChangeArrowheads="1"/>
          </p:cNvSpPr>
          <p:nvPr/>
        </p:nvSpPr>
        <p:spPr bwMode="auto">
          <a:xfrm>
            <a:off x="7544161" y="1562761"/>
            <a:ext cx="18000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Cedar</a:t>
            </a:r>
          </a:p>
          <a:p>
            <a:pPr eaLnBrk="1">
              <a:lnSpc>
                <a:spcPct val="101000"/>
              </a:lnSpc>
              <a:spcAft>
                <a:spcPct val="0"/>
              </a:spcAft>
            </a:pPr>
            <a:r>
              <a:rPr lang="en-US" altLang="en-US" sz="2177">
                <a:solidFill>
                  <a:srgbClr val="FFFFFF"/>
                </a:solidFill>
                <a:latin typeface="Tahoma" panose="020B0604030504040204" pitchFamily="34" charset="0"/>
              </a:rPr>
              <a:t>Waxwing</a:t>
            </a:r>
          </a:p>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Eastern Red Cedar (BC native)</a:t>
            </a:r>
            <a:endParaRPr lang="en-US" dirty="0"/>
          </a:p>
        </p:txBody>
      </p:sp>
    </p:spTree>
    <p:extLst>
      <p:ext uri="{BB962C8B-B14F-4D97-AF65-F5344CB8AC3E}">
        <p14:creationId xmlns:p14="http://schemas.microsoft.com/office/powerpoint/2010/main" val="17463155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2903" i="1" dirty="0">
              <a:latin typeface="Tahoma Bold" panose="020B0804030504040204" pitchFamily="34" charset="0"/>
            </a:endParaRPr>
          </a:p>
        </p:txBody>
      </p:sp>
      <p:sp>
        <p:nvSpPr>
          <p:cNvPr id="182276" name="Text Box 3"/>
          <p:cNvSpPr txBox="1">
            <a:spLocks noChangeArrowheads="1"/>
          </p:cNvSpPr>
          <p:nvPr/>
        </p:nvSpPr>
        <p:spPr bwMode="auto">
          <a:xfrm>
            <a:off x="7544161" y="1562761"/>
            <a:ext cx="18000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Cedar</a:t>
            </a:r>
          </a:p>
          <a:p>
            <a:pPr eaLnBrk="1">
              <a:lnSpc>
                <a:spcPct val="101000"/>
              </a:lnSpc>
              <a:spcAft>
                <a:spcPct val="0"/>
              </a:spcAft>
            </a:pPr>
            <a:r>
              <a:rPr lang="en-US" altLang="en-US" sz="2177">
                <a:solidFill>
                  <a:srgbClr val="FFFFFF"/>
                </a:solidFill>
                <a:latin typeface="Tahoma" panose="020B0604030504040204" pitchFamily="34" charset="0"/>
              </a:rPr>
              <a:t>Waxwing</a:t>
            </a:r>
          </a:p>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Wax Myrtle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3407"/>
            <a:ext cx="9144000" cy="6532045"/>
          </a:xfrm>
          <a:prstGeom prst="rect">
            <a:avLst/>
          </a:prstGeom>
        </p:spPr>
      </p:pic>
      <p:sp>
        <p:nvSpPr>
          <p:cNvPr id="7" name="TextBox 6"/>
          <p:cNvSpPr txBox="1"/>
          <p:nvPr/>
        </p:nvSpPr>
        <p:spPr>
          <a:xfrm>
            <a:off x="223935" y="1401326"/>
            <a:ext cx="3629597"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Will Stuart</a:t>
            </a:r>
            <a:endParaRPr lang="en-US" sz="1400" dirty="0">
              <a:solidFill>
                <a:schemeClr val="bg1"/>
              </a:solidFill>
            </a:endParaRPr>
          </a:p>
        </p:txBody>
      </p:sp>
    </p:spTree>
    <p:extLst>
      <p:ext uri="{BB962C8B-B14F-4D97-AF65-F5344CB8AC3E}">
        <p14:creationId xmlns:p14="http://schemas.microsoft.com/office/powerpoint/2010/main" val="19511300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smtClean="0"/>
              <a:t>Food Group #2: Insects</a:t>
            </a:r>
            <a:endParaRPr lang="en-US" dirty="0"/>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0135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678" b="7234"/>
          <a:stretch/>
        </p:blipFill>
        <p:spPr>
          <a:xfrm>
            <a:off x="3" y="718457"/>
            <a:ext cx="9274626" cy="6204737"/>
          </a:xfrm>
          <a:prstGeom prst="rect">
            <a:avLst/>
          </a:prstGeom>
        </p:spPr>
      </p:pic>
      <p:sp>
        <p:nvSpPr>
          <p:cNvPr id="7" name="TextBox 6"/>
          <p:cNvSpPr txBox="1"/>
          <p:nvPr/>
        </p:nvSpPr>
        <p:spPr>
          <a:xfrm>
            <a:off x="-1390650" y="1497433"/>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Janet Loew</a:t>
            </a:r>
            <a:endParaRPr lang="en-US" sz="1400" dirty="0">
              <a:solidFill>
                <a:schemeClr val="bg1"/>
              </a:solidFill>
            </a:endParaRPr>
          </a:p>
        </p:txBody>
      </p:sp>
      <p:sp>
        <p:nvSpPr>
          <p:cNvPr id="5" name="Title 1"/>
          <p:cNvSpPr txBox="1">
            <a:spLocks/>
          </p:cNvSpPr>
          <p:nvPr/>
        </p:nvSpPr>
        <p:spPr>
          <a:xfrm>
            <a:off x="457200" y="179586"/>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 </a:t>
            </a:r>
            <a:endParaRPr lang="en-US" dirty="0"/>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Carolina Chickadee</a:t>
            </a:r>
            <a:endParaRPr lang="en-US" dirty="0"/>
          </a:p>
        </p:txBody>
      </p:sp>
    </p:spTree>
    <p:extLst>
      <p:ext uri="{BB962C8B-B14F-4D97-AF65-F5344CB8AC3E}">
        <p14:creationId xmlns:p14="http://schemas.microsoft.com/office/powerpoint/2010/main" val="3745460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14300" y="5800893"/>
            <a:ext cx="7772400" cy="1470025"/>
          </a:xfrm>
          <a:prstGeom prst="rect">
            <a:avLst/>
          </a:prstGeom>
        </p:spPr>
        <p:txBody>
          <a:bodyPr>
            <a:normAutofit fontScale="97500"/>
          </a:bodyPr>
          <a:lstStyle>
            <a:lvl1pPr algn="l" defTabSz="457200" rtl="0" eaLnBrk="1" latinLnBrk="0" hangingPunct="1">
              <a:spcBef>
                <a:spcPct val="0"/>
              </a:spcBef>
              <a:buNone/>
              <a:defRPr sz="3200" kern="1200">
                <a:solidFill>
                  <a:schemeClr val="bg1">
                    <a:lumMod val="50000"/>
                  </a:schemeClr>
                </a:solidFill>
                <a:latin typeface="+mj-lt"/>
                <a:ea typeface="+mj-ea"/>
                <a:cs typeface="+mj-cs"/>
              </a:defRPr>
            </a:lvl1pPr>
          </a:lstStyle>
          <a:p>
            <a:r>
              <a:rPr lang="en-US" dirty="0" smtClean="0">
                <a:solidFill>
                  <a:schemeClr val="bg1"/>
                </a:solidFill>
              </a:rPr>
              <a:t>Success Story #1</a:t>
            </a:r>
            <a:endParaRPr lang="en-US"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32" t="2847" r="3282" b="4218"/>
          <a:stretch/>
        </p:blipFill>
        <p:spPr>
          <a:xfrm>
            <a:off x="0" y="694017"/>
            <a:ext cx="9144000" cy="6573010"/>
          </a:xfrm>
          <a:prstGeom prst="rect">
            <a:avLst/>
          </a:prstGeom>
        </p:spPr>
      </p:pic>
      <p:sp>
        <p:nvSpPr>
          <p:cNvPr id="5"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9,000 Caterpillars!</a:t>
            </a:r>
            <a:endParaRPr lang="en-US" dirty="0"/>
          </a:p>
        </p:txBody>
      </p:sp>
      <p:sp>
        <p:nvSpPr>
          <p:cNvPr id="6" name="TextBox 5"/>
          <p:cNvSpPr txBox="1"/>
          <p:nvPr/>
        </p:nvSpPr>
        <p:spPr>
          <a:xfrm>
            <a:off x="5981700" y="10795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Tree>
    <p:extLst>
      <p:ext uri="{BB962C8B-B14F-4D97-AF65-F5344CB8AC3E}">
        <p14:creationId xmlns:p14="http://schemas.microsoft.com/office/powerpoint/2010/main" val="217991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s and renderings.jpg"/>
          <p:cNvPicPr>
            <a:picLocks noChangeAspect="1"/>
          </p:cNvPicPr>
          <p:nvPr/>
        </p:nvPicPr>
        <p:blipFill rotWithShape="1">
          <a:blip r:embed="rId3">
            <a:extLst>
              <a:ext uri="{28A0092B-C50C-407E-A947-70E740481C1C}">
                <a14:useLocalDpi xmlns:a14="http://schemas.microsoft.com/office/drawing/2010/main" val="0"/>
              </a:ext>
            </a:extLst>
          </a:blip>
          <a:srcRect t="22898" b="7413"/>
          <a:stretch/>
        </p:blipFill>
        <p:spPr>
          <a:xfrm>
            <a:off x="-18445" y="1341120"/>
            <a:ext cx="9475954" cy="5102869"/>
          </a:xfrm>
          <a:prstGeom prst="rect">
            <a:avLst/>
          </a:prstGeom>
        </p:spPr>
      </p:pic>
    </p:spTree>
    <p:extLst>
      <p:ext uri="{BB962C8B-B14F-4D97-AF65-F5344CB8AC3E}">
        <p14:creationId xmlns:p14="http://schemas.microsoft.com/office/powerpoint/2010/main" val="28524162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276724" y="1047624"/>
            <a:ext cx="4720972" cy="5383454"/>
          </a:xfrm>
        </p:spPr>
        <p:txBody>
          <a:bodyPr>
            <a:normAutofit fontScale="85000" lnSpcReduction="10000"/>
          </a:bodyPr>
          <a:lstStyle/>
          <a:p>
            <a:pPr>
              <a:lnSpc>
                <a:spcPct val="101000"/>
              </a:lnSpc>
              <a:spcAft>
                <a:spcPct val="0"/>
              </a:spcAft>
            </a:pPr>
            <a:r>
              <a:rPr lang="en-US" altLang="en-US" b="1" dirty="0" smtClean="0">
                <a:latin typeface="+mj-lt"/>
              </a:rPr>
              <a:t>Oak: Laurel, Live</a:t>
            </a:r>
            <a:r>
              <a:rPr lang="en-US" altLang="en-US" b="1" dirty="0">
                <a:latin typeface="+mj-lt"/>
              </a:rPr>
              <a:t>	</a:t>
            </a:r>
            <a:r>
              <a:rPr lang="en-US" altLang="en-US" b="1" dirty="0" smtClean="0">
                <a:latin typeface="+mj-lt"/>
              </a:rPr>
              <a:t>	</a:t>
            </a:r>
            <a:r>
              <a:rPr lang="en-US" altLang="en-US" b="1" dirty="0">
                <a:latin typeface="+mj-lt"/>
              </a:rPr>
              <a:t>	</a:t>
            </a:r>
            <a:endParaRPr lang="en-US" altLang="en-US" b="1" dirty="0" smtClean="0">
              <a:latin typeface="+mj-lt"/>
            </a:endParaRPr>
          </a:p>
          <a:p>
            <a:pPr>
              <a:lnSpc>
                <a:spcPct val="101000"/>
              </a:lnSpc>
              <a:spcAft>
                <a:spcPct val="0"/>
              </a:spcAft>
            </a:pPr>
            <a:r>
              <a:rPr lang="en-US" altLang="en-US" dirty="0" smtClean="0">
                <a:latin typeface="+mj-lt"/>
              </a:rPr>
              <a:t>Willow</a:t>
            </a:r>
            <a:r>
              <a:rPr lang="en-US" altLang="en-US" dirty="0">
                <a:latin typeface="+mj-lt"/>
              </a:rPr>
              <a:t>			</a:t>
            </a:r>
            <a:endParaRPr lang="en-US" altLang="en-US" dirty="0" smtClean="0">
              <a:latin typeface="+mj-lt"/>
            </a:endParaRPr>
          </a:p>
          <a:p>
            <a:pPr>
              <a:lnSpc>
                <a:spcPct val="101000"/>
              </a:lnSpc>
              <a:spcAft>
                <a:spcPct val="0"/>
              </a:spcAft>
            </a:pPr>
            <a:r>
              <a:rPr lang="en-US" altLang="en-US" b="1" dirty="0" smtClean="0">
                <a:latin typeface="+mj-lt"/>
              </a:rPr>
              <a:t>Cherry: Carolina Laurel</a:t>
            </a:r>
            <a:r>
              <a:rPr lang="en-US" altLang="en-US" b="1" dirty="0">
                <a:latin typeface="+mj-lt"/>
              </a:rPr>
              <a:t>	</a:t>
            </a:r>
          </a:p>
          <a:p>
            <a:pPr>
              <a:lnSpc>
                <a:spcPct val="101000"/>
              </a:lnSpc>
              <a:spcAft>
                <a:spcPct val="0"/>
              </a:spcAft>
            </a:pPr>
            <a:r>
              <a:rPr lang="en-US" altLang="en-US" dirty="0" smtClean="0">
                <a:latin typeface="+mj-lt"/>
              </a:rPr>
              <a:t>Birch			</a:t>
            </a:r>
          </a:p>
          <a:p>
            <a:pPr>
              <a:lnSpc>
                <a:spcPct val="101000"/>
              </a:lnSpc>
              <a:spcAft>
                <a:spcPct val="0"/>
              </a:spcAft>
            </a:pPr>
            <a:r>
              <a:rPr lang="en-US" altLang="en-US" dirty="0" smtClean="0">
                <a:latin typeface="+mj-lt"/>
              </a:rPr>
              <a:t>Crabapple</a:t>
            </a:r>
            <a:r>
              <a:rPr lang="en-US" altLang="en-US" dirty="0">
                <a:latin typeface="+mj-lt"/>
              </a:rPr>
              <a:t>		</a:t>
            </a:r>
          </a:p>
          <a:p>
            <a:pPr>
              <a:lnSpc>
                <a:spcPct val="101000"/>
              </a:lnSpc>
              <a:spcAft>
                <a:spcPct val="0"/>
              </a:spcAft>
            </a:pPr>
            <a:r>
              <a:rPr lang="en-US" altLang="en-US" dirty="0">
                <a:latin typeface="+mj-lt"/>
              </a:rPr>
              <a:t>Blueberry		</a:t>
            </a:r>
          </a:p>
          <a:p>
            <a:pPr>
              <a:lnSpc>
                <a:spcPct val="101000"/>
              </a:lnSpc>
              <a:spcAft>
                <a:spcPct val="0"/>
              </a:spcAft>
            </a:pPr>
            <a:r>
              <a:rPr lang="en-US" altLang="en-US" b="1" dirty="0" smtClean="0">
                <a:latin typeface="+mj-lt"/>
              </a:rPr>
              <a:t>Maple: Red </a:t>
            </a:r>
            <a:r>
              <a:rPr lang="en-US" altLang="en-US" b="1" dirty="0">
                <a:latin typeface="+mj-lt"/>
              </a:rPr>
              <a:t>		</a:t>
            </a:r>
          </a:p>
          <a:p>
            <a:pPr>
              <a:lnSpc>
                <a:spcPct val="101000"/>
              </a:lnSpc>
              <a:spcAft>
                <a:spcPct val="0"/>
              </a:spcAft>
            </a:pPr>
            <a:r>
              <a:rPr lang="en-US" altLang="en-US" b="1" dirty="0" smtClean="0">
                <a:latin typeface="+mj-lt"/>
              </a:rPr>
              <a:t>Pine: Loblolly</a:t>
            </a:r>
            <a:r>
              <a:rPr lang="en-US" altLang="en-US" dirty="0">
                <a:latin typeface="+mj-lt"/>
              </a:rPr>
              <a:t>		</a:t>
            </a:r>
          </a:p>
          <a:p>
            <a:pPr>
              <a:lnSpc>
                <a:spcPct val="101000"/>
              </a:lnSpc>
              <a:spcAft>
                <a:spcPct val="0"/>
              </a:spcAft>
            </a:pPr>
            <a:r>
              <a:rPr lang="en-US" altLang="en-US" dirty="0">
                <a:latin typeface="+mj-lt"/>
              </a:rPr>
              <a:t>Hickory		</a:t>
            </a:r>
          </a:p>
          <a:p>
            <a:pPr>
              <a:lnSpc>
                <a:spcPct val="101000"/>
              </a:lnSpc>
              <a:spcAft>
                <a:spcPct val="0"/>
              </a:spcAft>
            </a:pPr>
            <a:r>
              <a:rPr lang="en-US" altLang="en-US" dirty="0">
                <a:latin typeface="+mj-lt"/>
              </a:rPr>
              <a:t>Hawthorn		</a:t>
            </a:r>
          </a:p>
        </p:txBody>
      </p:sp>
      <p:sp>
        <p:nvSpPr>
          <p:cNvPr id="5" name="TextBox 4"/>
          <p:cNvSpPr txBox="1"/>
          <p:nvPr/>
        </p:nvSpPr>
        <p:spPr>
          <a:xfrm>
            <a:off x="1072232" y="1401326"/>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72" r="1072"/>
          <a:stretch>
            <a:fillRect/>
          </a:stretch>
        </p:blipFill>
        <p:spPr>
          <a:xfrm>
            <a:off x="-12700" y="730521"/>
            <a:ext cx="3984625" cy="6140926"/>
          </a:xfrm>
        </p:spPr>
      </p:pic>
      <p:sp>
        <p:nvSpPr>
          <p:cNvPr id="8"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Top 10 Trees for Baby-Bird Food</a:t>
            </a:r>
            <a:endParaRPr lang="en-US" dirty="0"/>
          </a:p>
        </p:txBody>
      </p:sp>
    </p:spTree>
    <p:extLst>
      <p:ext uri="{BB962C8B-B14F-4D97-AF65-F5344CB8AC3E}">
        <p14:creationId xmlns:p14="http://schemas.microsoft.com/office/powerpoint/2010/main" val="16655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94017"/>
            <a:ext cx="9400032" cy="6269744"/>
          </a:xfrm>
        </p:spPr>
      </p:pic>
      <p:sp>
        <p:nvSpPr>
          <p:cNvPr id="3" name="TextBox 2"/>
          <p:cNvSpPr txBox="1"/>
          <p:nvPr/>
        </p:nvSpPr>
        <p:spPr>
          <a:xfrm>
            <a:off x="6036133" y="14224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Oaks: Laurel and Live</a:t>
            </a:r>
            <a:endParaRPr lang="en-US" dirty="0"/>
          </a:p>
        </p:txBody>
      </p:sp>
    </p:spTree>
    <p:extLst>
      <p:ext uri="{BB962C8B-B14F-4D97-AF65-F5344CB8AC3E}">
        <p14:creationId xmlns:p14="http://schemas.microsoft.com/office/powerpoint/2010/main" val="388210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smtClean="0"/>
              <a:t>Food Group #3: Nuts &amp; Seeds</a:t>
            </a:r>
            <a:endParaRPr lang="en-US" dirty="0"/>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6761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extLst>
              <a:ext uri="{28A0092B-C50C-407E-A947-70E740481C1C}">
                <a14:useLocalDpi xmlns:a14="http://schemas.microsoft.com/office/drawing/2010/main" val="0"/>
              </a:ext>
            </a:extLst>
          </a:blip>
          <a:srcRect r="2243" b="14366"/>
          <a:stretch>
            <a:fillRect/>
          </a:stretch>
        </p:blipFill>
        <p:spPr bwMode="auto">
          <a:xfrm>
            <a:off x="-67680" y="726208"/>
            <a:ext cx="10502026" cy="6131791"/>
          </a:xfrm>
          <a:prstGeom prst="rect">
            <a:avLst/>
          </a:prstGeom>
          <a:noFill/>
          <a:ln>
            <a:noFill/>
          </a:ln>
          <a:effectLst/>
          <a:extLst>
            <a:ext uri="{909E8E84-426E-40DD-AFC4-6F175D3DCCD1}">
              <a14:hiddenFill xmlns:a14="http://schemas.microsoft.com/office/drawing/2010/main">
                <a:blipFill dpi="0" rotWithShape="0">
                  <a:blip/>
                  <a:srcRect r="2243" b="1436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6" name="Text Box 3"/>
          <p:cNvSpPr txBox="1">
            <a:spLocks noChangeArrowheads="1"/>
          </p:cNvSpPr>
          <p:nvPr/>
        </p:nvSpPr>
        <p:spPr bwMode="auto">
          <a:xfrm>
            <a:off x="4088161" y="6353640"/>
            <a:ext cx="505584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Blue Jay - Susan Phillips, wildbirdy.com</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Go Nuts</a:t>
            </a:r>
            <a:endParaRPr lang="en-US" dirty="0"/>
          </a:p>
        </p:txBody>
      </p:sp>
    </p:spTree>
    <p:extLst>
      <p:ext uri="{BB962C8B-B14F-4D97-AF65-F5344CB8AC3E}">
        <p14:creationId xmlns:p14="http://schemas.microsoft.com/office/powerpoint/2010/main" val="289519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05426"/>
            <a:ext cx="9217339" cy="6152574"/>
          </a:xfrm>
          <a:prstGeom prst="rect">
            <a:avLst/>
          </a:prstGeom>
        </p:spPr>
      </p:pic>
      <p:sp>
        <p:nvSpPr>
          <p:cNvPr id="7" name="TextBox 6"/>
          <p:cNvSpPr txBox="1"/>
          <p:nvPr/>
        </p:nvSpPr>
        <p:spPr>
          <a:xfrm>
            <a:off x="6078065" y="13462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
        <p:nvSpPr>
          <p:cNvPr id="6"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Seeds</a:t>
            </a:r>
            <a:endParaRPr lang="en-US" dirty="0"/>
          </a:p>
        </p:txBody>
      </p:sp>
      <p:pic>
        <p:nvPicPr>
          <p:cNvPr id="2" name="XC102138 - Brown-headed Nuthatch - Sitta pusill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2081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5">
            <a:extLst>
              <a:ext uri="{28A0092B-C50C-407E-A947-70E740481C1C}">
                <a14:useLocalDpi xmlns:a14="http://schemas.microsoft.com/office/drawing/2010/main" val="0"/>
              </a:ext>
            </a:extLst>
          </a:blip>
          <a:srcRect t="10582"/>
          <a:stretch>
            <a:fillRect/>
          </a:stretch>
        </p:blipFill>
        <p:spPr bwMode="auto">
          <a:xfrm>
            <a:off x="0" y="727605"/>
            <a:ext cx="10080625"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78065" y="13462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
        <p:nvSpPr>
          <p:cNvPr id="6"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White-throated Sparrow</a:t>
            </a:r>
            <a:endParaRPr lang="en-US" dirty="0"/>
          </a:p>
        </p:txBody>
      </p:sp>
      <p:pic>
        <p:nvPicPr>
          <p:cNvPr id="2" name="XC139053 - White-throated Sparrow - Zonotrichia albicolli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0736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8660"/>
            <a:ext cx="9282023" cy="6172908"/>
          </a:xfrm>
          <a:prstGeom prst="rect">
            <a:avLst/>
          </a:prstGeom>
        </p:spPr>
      </p:pic>
      <p:sp>
        <p:nvSpPr>
          <p:cNvPr id="7" name="TextBox 6"/>
          <p:cNvSpPr txBox="1"/>
          <p:nvPr/>
        </p:nvSpPr>
        <p:spPr>
          <a:xfrm>
            <a:off x="6078065" y="13462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David </a:t>
            </a:r>
            <a:r>
              <a:rPr lang="en-US" sz="1400" dirty="0" err="1" smtClean="0">
                <a:solidFill>
                  <a:schemeClr val="bg1"/>
                </a:solidFill>
              </a:rPr>
              <a:t>Remson</a:t>
            </a:r>
            <a:endParaRPr lang="en-US" sz="1400" dirty="0">
              <a:solidFill>
                <a:schemeClr val="bg1"/>
              </a:solidFill>
            </a:endParaRPr>
          </a:p>
        </p:txBody>
      </p:sp>
      <p:sp>
        <p:nvSpPr>
          <p:cNvPr id="6"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Seaside Goldenrod</a:t>
            </a:r>
            <a:endParaRPr lang="en-US" dirty="0"/>
          </a:p>
        </p:txBody>
      </p:sp>
    </p:spTree>
    <p:extLst>
      <p:ext uri="{BB962C8B-B14F-4D97-AF65-F5344CB8AC3E}">
        <p14:creationId xmlns:p14="http://schemas.microsoft.com/office/powerpoint/2010/main" val="416646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244"/>
          <a:stretch/>
        </p:blipFill>
        <p:spPr>
          <a:xfrm>
            <a:off x="0" y="713232"/>
            <a:ext cx="9144000" cy="6131373"/>
          </a:xfrm>
          <a:prstGeom prst="rect">
            <a:avLst/>
          </a:prstGeom>
        </p:spPr>
      </p:pic>
      <p:sp>
        <p:nvSpPr>
          <p:cNvPr id="7" name="TextBox 6"/>
          <p:cNvSpPr txBox="1"/>
          <p:nvPr/>
        </p:nvSpPr>
        <p:spPr>
          <a:xfrm>
            <a:off x="6078065" y="13462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John E. Branch</a:t>
            </a:r>
            <a:endParaRPr lang="en-US" sz="1400" dirty="0">
              <a:solidFill>
                <a:schemeClr val="bg1"/>
              </a:solidFill>
            </a:endParaRPr>
          </a:p>
        </p:txBody>
      </p:sp>
      <p:sp>
        <p:nvSpPr>
          <p:cNvPr id="6"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Purple Muhly Grass</a:t>
            </a:r>
            <a:endParaRPr lang="en-US" dirty="0"/>
          </a:p>
        </p:txBody>
      </p:sp>
    </p:spTree>
    <p:extLst>
      <p:ext uri="{BB962C8B-B14F-4D97-AF65-F5344CB8AC3E}">
        <p14:creationId xmlns:p14="http://schemas.microsoft.com/office/powerpoint/2010/main" val="235267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808"/>
            <a:ext cx="9144000" cy="6858000"/>
          </a:xfrm>
          <a:prstGeom prst="rect">
            <a:avLst/>
          </a:prstGeom>
        </p:spPr>
      </p:pic>
      <p:sp>
        <p:nvSpPr>
          <p:cNvPr id="7" name="TextBox 6"/>
          <p:cNvSpPr txBox="1"/>
          <p:nvPr/>
        </p:nvSpPr>
        <p:spPr>
          <a:xfrm>
            <a:off x="6078065" y="13462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Matt Lavin</a:t>
            </a:r>
            <a:endParaRPr lang="en-US" sz="1400" dirty="0">
              <a:solidFill>
                <a:schemeClr val="bg1"/>
              </a:solidFill>
            </a:endParaRPr>
          </a:p>
        </p:txBody>
      </p:sp>
      <p:sp>
        <p:nvSpPr>
          <p:cNvPr id="6"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Sea Oats</a:t>
            </a:r>
            <a:endParaRPr lang="en-US" dirty="0"/>
          </a:p>
        </p:txBody>
      </p:sp>
    </p:spTree>
    <p:extLst>
      <p:ext uri="{BB962C8B-B14F-4D97-AF65-F5344CB8AC3E}">
        <p14:creationId xmlns:p14="http://schemas.microsoft.com/office/powerpoint/2010/main" val="312045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2"/>
          <a:stretch/>
        </p:blipFill>
        <p:spPr bwMode="auto">
          <a:xfrm>
            <a:off x="0" y="726141"/>
            <a:ext cx="9265023" cy="6178085"/>
          </a:xfrm>
          <a:prstGeom prst="rect">
            <a:avLst/>
          </a:prstGeom>
          <a:noFill/>
          <a:ln>
            <a:noFill/>
          </a:ln>
          <a:effectLst/>
          <a:extLst>
            <a:ext uri="{909E8E84-426E-40DD-AFC4-6F175D3DCCD1}">
              <a14:hiddenFill xmlns:a14="http://schemas.microsoft.com/office/drawing/2010/main">
                <a:blipFill dpi="0" rotWithShape="0">
                  <a:blip/>
                  <a:srcRect t="1138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0" name="Text Box 3"/>
          <p:cNvSpPr txBox="1">
            <a:spLocks noChangeArrowheads="1"/>
          </p:cNvSpPr>
          <p:nvPr/>
        </p:nvSpPr>
        <p:spPr bwMode="auto">
          <a:xfrm>
            <a:off x="5263201" y="6353640"/>
            <a:ext cx="378864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Song Sparrow – 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 </a:t>
            </a:r>
            <a:endParaRPr lang="en-US" dirty="0"/>
          </a:p>
        </p:txBody>
      </p:sp>
    </p:spTree>
    <p:extLst>
      <p:ext uri="{BB962C8B-B14F-4D97-AF65-F5344CB8AC3E}">
        <p14:creationId xmlns:p14="http://schemas.microsoft.com/office/powerpoint/2010/main" val="3120481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s and renderings.jpg"/>
          <p:cNvPicPr>
            <a:picLocks noChangeAspect="1"/>
          </p:cNvPicPr>
          <p:nvPr/>
        </p:nvPicPr>
        <p:blipFill rotWithShape="1">
          <a:blip r:embed="rId3">
            <a:extLst>
              <a:ext uri="{28A0092B-C50C-407E-A947-70E740481C1C}">
                <a14:useLocalDpi xmlns:a14="http://schemas.microsoft.com/office/drawing/2010/main" val="0"/>
              </a:ext>
            </a:extLst>
          </a:blip>
          <a:srcRect l="52138" t="49684" r="20185" b="27456"/>
          <a:stretch/>
        </p:blipFill>
        <p:spPr>
          <a:xfrm>
            <a:off x="-130629" y="731519"/>
            <a:ext cx="10397057" cy="6635931"/>
          </a:xfrm>
          <a:prstGeom prst="rect">
            <a:avLst/>
          </a:prstGeom>
        </p:spPr>
      </p:pic>
    </p:spTree>
    <p:extLst>
      <p:ext uri="{BB962C8B-B14F-4D97-AF65-F5344CB8AC3E}">
        <p14:creationId xmlns:p14="http://schemas.microsoft.com/office/powerpoint/2010/main" val="2309586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smtClean="0"/>
              <a:t>Food Group #4: Nectar</a:t>
            </a:r>
            <a:endParaRPr lang="en-US" dirty="0"/>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116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1894" b="11464"/>
          <a:stretch/>
        </p:blipFill>
        <p:spPr bwMode="auto">
          <a:xfrm>
            <a:off x="-53788" y="722074"/>
            <a:ext cx="9197788" cy="6161037"/>
          </a:xfrm>
          <a:prstGeom prst="rect">
            <a:avLst/>
          </a:prstGeom>
          <a:noFill/>
          <a:ln>
            <a:noFill/>
          </a:ln>
          <a:effectLst/>
          <a:extLst>
            <a:ext uri="{909E8E84-426E-40DD-AFC4-6F175D3DCCD1}">
              <a14:hiddenFill xmlns:a14="http://schemas.microsoft.com/office/drawing/2010/main">
                <a:blipFill dpi="0" rotWithShape="0">
                  <a:blip/>
                  <a:srcRect b="1146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5970821" y="14224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
        <p:nvSpPr>
          <p:cNvPr id="4" name="Subtitle 3"/>
          <p:cNvSpPr>
            <a:spLocks noGrp="1"/>
          </p:cNvSpPr>
          <p:nvPr>
            <p:ph type="subTitle" idx="1"/>
          </p:nvPr>
        </p:nvSpPr>
        <p:spPr/>
        <p:txBody>
          <a:bodyPr/>
          <a:lstStyle/>
          <a:p>
            <a:endParaRPr lang="en-US"/>
          </a:p>
        </p:txBody>
      </p:sp>
      <p:sp>
        <p:nvSpPr>
          <p:cNvPr id="8" name="Title 7"/>
          <p:cNvSpPr>
            <a:spLocks noGrp="1"/>
          </p:cNvSpPr>
          <p:nvPr>
            <p:ph type="ctrTitle"/>
          </p:nvPr>
        </p:nvSpPr>
        <p:spPr/>
        <p:txBody>
          <a:bodyPr/>
          <a:lstStyle/>
          <a:p>
            <a:endParaRPr lang="en-US"/>
          </a:p>
        </p:txBody>
      </p:sp>
      <p:sp>
        <p:nvSpPr>
          <p:cNvPr id="10"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sz="2400" dirty="0" smtClean="0"/>
              <a:t>Coral Honeysuckle, </a:t>
            </a:r>
            <a:r>
              <a:rPr lang="en-US" sz="2400" i="1" dirty="0" err="1" smtClean="0"/>
              <a:t>Lonicera</a:t>
            </a:r>
            <a:r>
              <a:rPr lang="en-US" sz="2400" i="1" dirty="0" smtClean="0"/>
              <a:t> </a:t>
            </a:r>
            <a:r>
              <a:rPr lang="en-US" sz="2400" i="1" dirty="0" err="1" smtClean="0"/>
              <a:t>sempervirens</a:t>
            </a:r>
            <a:endParaRPr lang="en-US" sz="2400" dirty="0"/>
          </a:p>
        </p:txBody>
      </p:sp>
    </p:spTree>
    <p:extLst>
      <p:ext uri="{BB962C8B-B14F-4D97-AF65-F5344CB8AC3E}">
        <p14:creationId xmlns:p14="http://schemas.microsoft.com/office/powerpoint/2010/main" val="241151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174" b="5174"/>
          <a:stretch>
            <a:fillRect/>
          </a:stretch>
        </p:blipFill>
        <p:spPr/>
      </p:pic>
    </p:spTree>
    <p:extLst>
      <p:ext uri="{BB962C8B-B14F-4D97-AF65-F5344CB8AC3E}">
        <p14:creationId xmlns:p14="http://schemas.microsoft.com/office/powerpoint/2010/main" val="85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174" b="5174"/>
          <a:stretch>
            <a:fillRect/>
          </a:stretch>
        </p:blipFill>
        <p:spPr/>
      </p:pic>
    </p:spTree>
    <p:extLst>
      <p:ext uri="{BB962C8B-B14F-4D97-AF65-F5344CB8AC3E}">
        <p14:creationId xmlns:p14="http://schemas.microsoft.com/office/powerpoint/2010/main" val="184120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ext Box 3"/>
          <p:cNvSpPr txBox="1">
            <a:spLocks noChangeArrowheads="1"/>
          </p:cNvSpPr>
          <p:nvPr/>
        </p:nvSpPr>
        <p:spPr bwMode="auto">
          <a:xfrm>
            <a:off x="7470721" y="6353640"/>
            <a:ext cx="1581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2" name="Title 1"/>
          <p:cNvSpPr>
            <a:spLocks noGrp="1"/>
          </p:cNvSpPr>
          <p:nvPr>
            <p:ph type="title"/>
          </p:nvPr>
        </p:nvSpPr>
        <p:spPr/>
        <p:txBody>
          <a:bodyPr/>
          <a:lstStyle/>
          <a:p>
            <a:r>
              <a:rPr lang="en-US" dirty="0" smtClean="0"/>
              <a:t>Carolina Jessamine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1689"/>
            <a:ext cx="4356936" cy="435693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659"/>
          <a:stretch/>
        </p:blipFill>
        <p:spPr>
          <a:xfrm>
            <a:off x="3986784" y="726675"/>
            <a:ext cx="5157216" cy="6858000"/>
          </a:xfrm>
          <a:prstGeom prst="rect">
            <a:avLst/>
          </a:prstGeom>
        </p:spPr>
      </p:pic>
      <p:sp>
        <p:nvSpPr>
          <p:cNvPr id="8" name="TextBox 7"/>
          <p:cNvSpPr txBox="1"/>
          <p:nvPr/>
        </p:nvSpPr>
        <p:spPr>
          <a:xfrm>
            <a:off x="-1390650" y="397325"/>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Vicki </a:t>
            </a:r>
            <a:r>
              <a:rPr lang="en-US" sz="1400" dirty="0" err="1" smtClean="0">
                <a:solidFill>
                  <a:schemeClr val="bg1"/>
                </a:solidFill>
              </a:rPr>
              <a:t>DeLoach</a:t>
            </a:r>
            <a:endParaRPr lang="en-US" sz="1400" dirty="0">
              <a:solidFill>
                <a:schemeClr val="bg1"/>
              </a:solidFill>
            </a:endParaRPr>
          </a:p>
        </p:txBody>
      </p:sp>
    </p:spTree>
    <p:extLst>
      <p:ext uri="{BB962C8B-B14F-4D97-AF65-F5344CB8AC3E}">
        <p14:creationId xmlns:p14="http://schemas.microsoft.com/office/powerpoint/2010/main" val="2330243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450" t="22041" r="8229" b="22177"/>
          <a:stretch/>
        </p:blipFill>
        <p:spPr>
          <a:xfrm>
            <a:off x="0" y="698693"/>
            <a:ext cx="9199984" cy="6159307"/>
          </a:xfrm>
          <a:prstGeom prst="rect">
            <a:avLst/>
          </a:prstGeom>
        </p:spPr>
      </p:pic>
      <p:sp>
        <p:nvSpPr>
          <p:cNvPr id="7" name="TextBox 6"/>
          <p:cNvSpPr txBox="1"/>
          <p:nvPr/>
        </p:nvSpPr>
        <p:spPr>
          <a:xfrm>
            <a:off x="5970821" y="14224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Geoffrey Neal</a:t>
            </a:r>
            <a:endParaRPr lang="en-US" sz="1400" dirty="0">
              <a:solidFill>
                <a:schemeClr val="bg1"/>
              </a:solidFill>
            </a:endParaRPr>
          </a:p>
        </p:txBody>
      </p:sp>
      <p:sp>
        <p:nvSpPr>
          <p:cNvPr id="4" name="Subtitle 3"/>
          <p:cNvSpPr>
            <a:spLocks noGrp="1"/>
          </p:cNvSpPr>
          <p:nvPr>
            <p:ph type="subTitle" idx="1"/>
          </p:nvPr>
        </p:nvSpPr>
        <p:spPr/>
        <p:txBody>
          <a:bodyPr/>
          <a:lstStyle/>
          <a:p>
            <a:endParaRPr lang="en-US"/>
          </a:p>
        </p:txBody>
      </p:sp>
      <p:sp>
        <p:nvSpPr>
          <p:cNvPr id="8" name="Title 7"/>
          <p:cNvSpPr>
            <a:spLocks noGrp="1"/>
          </p:cNvSpPr>
          <p:nvPr>
            <p:ph type="ctrTitle"/>
          </p:nvPr>
        </p:nvSpPr>
        <p:spPr/>
        <p:txBody>
          <a:bodyPr/>
          <a:lstStyle/>
          <a:p>
            <a:endParaRPr lang="en-US"/>
          </a:p>
        </p:txBody>
      </p:sp>
      <p:sp>
        <p:nvSpPr>
          <p:cNvPr id="10"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Passionflower, </a:t>
            </a:r>
            <a:r>
              <a:rPr lang="en-US" i="1" dirty="0" err="1" smtClean="0"/>
              <a:t>Passiflora</a:t>
            </a:r>
            <a:r>
              <a:rPr lang="en-US" i="1" dirty="0" smtClean="0"/>
              <a:t> </a:t>
            </a:r>
            <a:r>
              <a:rPr lang="en-US" i="1" dirty="0" err="1" smtClean="0"/>
              <a:t>lutea</a:t>
            </a:r>
            <a:endParaRPr lang="en-US" dirty="0"/>
          </a:p>
        </p:txBody>
      </p:sp>
    </p:spTree>
    <p:extLst>
      <p:ext uri="{BB962C8B-B14F-4D97-AF65-F5344CB8AC3E}">
        <p14:creationId xmlns:p14="http://schemas.microsoft.com/office/powerpoint/2010/main" val="346450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p:cNvPicPr>
          <p:nvPr/>
        </p:nvPicPr>
        <p:blipFill rotWithShape="1">
          <a:blip r:embed="rId3">
            <a:extLst>
              <a:ext uri="{28A0092B-C50C-407E-A947-70E740481C1C}">
                <a14:useLocalDpi xmlns:a14="http://schemas.microsoft.com/office/drawing/2010/main" val="0"/>
              </a:ext>
            </a:extLst>
          </a:blip>
          <a:srcRect t="2411" b="3165"/>
          <a:stretch/>
        </p:blipFill>
        <p:spPr bwMode="auto">
          <a:xfrm>
            <a:off x="-25920" y="699247"/>
            <a:ext cx="9169920" cy="618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 Box 6"/>
          <p:cNvSpPr txBox="1">
            <a:spLocks noChangeArrowheads="1"/>
          </p:cNvSpPr>
          <p:nvPr/>
        </p:nvSpPr>
        <p:spPr bwMode="auto">
          <a:xfrm>
            <a:off x="79201" y="6401161"/>
            <a:ext cx="504576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Eastern Towhee – 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 </a:t>
            </a:r>
            <a:endParaRPr lang="en-US" dirty="0"/>
          </a:p>
        </p:txBody>
      </p:sp>
      <p:sp>
        <p:nvSpPr>
          <p:cNvPr id="8"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Water</a:t>
            </a:r>
            <a:endParaRPr lang="en-US" dirty="0"/>
          </a:p>
        </p:txBody>
      </p:sp>
    </p:spTree>
    <p:extLst>
      <p:ext uri="{BB962C8B-B14F-4D97-AF65-F5344CB8AC3E}">
        <p14:creationId xmlns:p14="http://schemas.microsoft.com/office/powerpoint/2010/main" val="2093017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089049" y="1217547"/>
            <a:ext cx="0" cy="613152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Water</a:t>
            </a:r>
            <a:endParaRPr lang="en-US" dirty="0"/>
          </a:p>
        </p:txBody>
      </p:sp>
      <p:sp>
        <p:nvSpPr>
          <p:cNvPr id="15" name="TextBox 14"/>
          <p:cNvSpPr txBox="1"/>
          <p:nvPr/>
        </p:nvSpPr>
        <p:spPr>
          <a:xfrm>
            <a:off x="5970821" y="14224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t="20576" b="-1"/>
          <a:stretch/>
        </p:blipFill>
        <p:spPr>
          <a:xfrm>
            <a:off x="0" y="711201"/>
            <a:ext cx="9144000" cy="6142922"/>
          </a:xfrm>
        </p:spPr>
      </p:pic>
    </p:spTree>
    <p:extLst>
      <p:ext uri="{BB962C8B-B14F-4D97-AF65-F5344CB8AC3E}">
        <p14:creationId xmlns:p14="http://schemas.microsoft.com/office/powerpoint/2010/main" val="307740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4194" b="-3001"/>
          <a:stretch/>
        </p:blipFill>
        <p:spPr bwMode="auto">
          <a:xfrm>
            <a:off x="1" y="697424"/>
            <a:ext cx="9162720" cy="6788258"/>
          </a:xfrm>
          <a:prstGeom prst="rect">
            <a:avLst/>
          </a:prstGeom>
          <a:noFill/>
          <a:ln>
            <a:noFill/>
          </a:ln>
          <a:effectLst/>
          <a:extLst>
            <a:ext uri="{909E8E84-426E-40DD-AFC4-6F175D3DCCD1}">
              <a14:hiddenFill xmlns:a14="http://schemas.microsoft.com/office/drawing/2010/main">
                <a:blipFill dpi="0" rotWithShape="0">
                  <a:blip/>
                  <a:srcRect t="15269" b="659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907"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dirty="0">
              <a:latin typeface="Tahoma Bold" panose="020B0804030504040204" pitchFamily="34" charset="0"/>
            </a:endParaRPr>
          </a:p>
        </p:txBody>
      </p:sp>
      <p:sp>
        <p:nvSpPr>
          <p:cNvPr id="123909" name="Text Box 4"/>
          <p:cNvSpPr txBox="1">
            <a:spLocks noChangeArrowheads="1"/>
          </p:cNvSpPr>
          <p:nvPr/>
        </p:nvSpPr>
        <p:spPr bwMode="auto">
          <a:xfrm>
            <a:off x="7499521" y="5779081"/>
            <a:ext cx="17035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Wood Thrush</a:t>
            </a:r>
          </a:p>
          <a:p>
            <a:pPr eaLnBrk="1">
              <a:lnSpc>
                <a:spcPct val="101000"/>
              </a:lnSpc>
              <a:spcAft>
                <a:spcPct val="0"/>
              </a:spcAft>
            </a:pPr>
            <a:r>
              <a:rPr lang="en-US" altLang="en-US" sz="2177">
                <a:solidFill>
                  <a:srgbClr val="FFFFFF"/>
                </a:solidFill>
                <a:latin typeface="Tahoma" panose="020B0604030504040204" pitchFamily="34" charset="0"/>
              </a:rPr>
              <a:t>John Gerwin</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Shelter and Nest Sites</a:t>
            </a:r>
            <a:endParaRPr lang="en-US" dirty="0"/>
          </a:p>
        </p:txBody>
      </p:sp>
    </p:spTree>
    <p:extLst>
      <p:ext uri="{BB962C8B-B14F-4D97-AF65-F5344CB8AC3E}">
        <p14:creationId xmlns:p14="http://schemas.microsoft.com/office/powerpoint/2010/main" val="2470561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2" descr="Brushpile by Shelley Rutkin"/>
          <p:cNvPicPr>
            <a:picLocks noChangeAspect="1" noChangeArrowheads="1"/>
          </p:cNvPicPr>
          <p:nvPr/>
        </p:nvPicPr>
        <p:blipFill rotWithShape="1">
          <a:blip r:embed="rId3">
            <a:extLst>
              <a:ext uri="{28A0092B-C50C-407E-A947-70E740481C1C}">
                <a14:useLocalDpi xmlns:a14="http://schemas.microsoft.com/office/drawing/2010/main" val="0"/>
              </a:ext>
            </a:extLst>
          </a:blip>
          <a:srcRect t="9976"/>
          <a:stretch/>
        </p:blipFill>
        <p:spPr bwMode="auto">
          <a:xfrm>
            <a:off x="1" y="726141"/>
            <a:ext cx="9144000" cy="617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10"/>
          <p:cNvSpPr txBox="1">
            <a:spLocks noChangeArrowheads="1"/>
          </p:cNvSpPr>
          <p:nvPr/>
        </p:nvSpPr>
        <p:spPr bwMode="auto">
          <a:xfrm>
            <a:off x="7106401" y="6401161"/>
            <a:ext cx="20376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Shelley Rutkin</a:t>
            </a:r>
          </a:p>
        </p:txBody>
      </p:sp>
      <p:sp>
        <p:nvSpPr>
          <p:cNvPr id="2" name="Title 1"/>
          <p:cNvSpPr>
            <a:spLocks noGrp="1"/>
          </p:cNvSpPr>
          <p:nvPr>
            <p:ph type="title"/>
          </p:nvPr>
        </p:nvSpPr>
        <p:spPr/>
        <p:txBody>
          <a:bodyPr/>
          <a:lstStyle/>
          <a:p>
            <a:r>
              <a:rPr lang="en-US" dirty="0" smtClean="0"/>
              <a:t>Build a Brush Pile</a:t>
            </a:r>
            <a:endParaRPr lang="en-US" dirty="0"/>
          </a:p>
        </p:txBody>
      </p:sp>
    </p:spTree>
    <p:extLst>
      <p:ext uri="{BB962C8B-B14F-4D97-AF65-F5344CB8AC3E}">
        <p14:creationId xmlns:p14="http://schemas.microsoft.com/office/powerpoint/2010/main" val="17644107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6" r="1356"/>
          <a:stretch>
            <a:fillRect/>
          </a:stretch>
        </p:blipFill>
        <p:spPr/>
      </p:pic>
      <p:sp>
        <p:nvSpPr>
          <p:cNvPr id="5" name="TextBox 4"/>
          <p:cNvSpPr txBox="1"/>
          <p:nvPr/>
        </p:nvSpPr>
        <p:spPr>
          <a:xfrm>
            <a:off x="223935" y="1401326"/>
            <a:ext cx="374799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Duane Angles/Audubon Photography Awards</a:t>
            </a:r>
            <a:endParaRPr lang="en-US" sz="1400" dirty="0">
              <a:solidFill>
                <a:schemeClr val="bg1"/>
              </a:solidFill>
            </a:endParaRPr>
          </a:p>
        </p:txBody>
      </p:sp>
      <p:sp>
        <p:nvSpPr>
          <p:cNvPr id="6" name="Content Placeholder 3"/>
          <p:cNvSpPr txBox="1">
            <a:spLocks/>
          </p:cNvSpPr>
          <p:nvPr/>
        </p:nvSpPr>
        <p:spPr>
          <a:xfrm>
            <a:off x="5187821" y="1047624"/>
            <a:ext cx="3676262" cy="5383454"/>
          </a:xfrm>
          <a:prstGeom prst="rect">
            <a:avLst/>
          </a:prstGeom>
        </p:spPr>
        <p:txBody>
          <a:bodyPr vert="horz" lIns="0" tIns="0" rIns="0" bIns="0" rtlCol="0" anchor="ctr" anchorCtr="0">
            <a:normAutofit/>
          </a:bodyPr>
          <a:lstStyle>
            <a:lvl1pPr marL="0" indent="0" algn="l" defTabSz="457200" rtl="0" eaLnBrk="1" latinLnBrk="0" hangingPunct="1">
              <a:lnSpc>
                <a:spcPct val="90000"/>
              </a:lnSpc>
              <a:spcBef>
                <a:spcPct val="20000"/>
              </a:spcBef>
              <a:spcAft>
                <a:spcPts val="600"/>
              </a:spcAft>
              <a:buClr>
                <a:schemeClr val="accent1"/>
              </a:buClr>
              <a:buFont typeface="Arial"/>
              <a:buNone/>
              <a:defRPr sz="3600" kern="1200">
                <a:solidFill>
                  <a:schemeClr val="accent1"/>
                </a:solidFill>
                <a:latin typeface="+mn-lt"/>
                <a:ea typeface="+mn-ea"/>
                <a:cs typeface="+mn-cs"/>
              </a:defRPr>
            </a:lvl1pPr>
            <a:lvl2pPr marL="548640" indent="-274320" algn="l" defTabSz="457200" rtl="0" eaLnBrk="1" latinLnBrk="0" hangingPunct="1">
              <a:spcBef>
                <a:spcPts val="1200"/>
              </a:spcBef>
              <a:buClr>
                <a:schemeClr val="accent1"/>
              </a:buClr>
              <a:buFont typeface="Wingdings" charset="2"/>
              <a:buChar char="§"/>
              <a:defRPr sz="2200" kern="1200">
                <a:solidFill>
                  <a:schemeClr val="tx1"/>
                </a:solidFill>
                <a:latin typeface="+mn-lt"/>
                <a:ea typeface="+mn-ea"/>
                <a:cs typeface="+mn-cs"/>
              </a:defRPr>
            </a:lvl2pPr>
            <a:lvl3pPr marL="914400" indent="-22860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3pPr>
            <a:lvl4pPr marL="146304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Bald Head-Smith Island IBA</a:t>
            </a:r>
          </a:p>
          <a:p>
            <a:pPr marL="274320" lvl="1" indent="0">
              <a:buNone/>
            </a:pPr>
            <a:r>
              <a:rPr lang="en-US" sz="2800" dirty="0" smtClean="0"/>
              <a:t>Largest population of Painted Buntings in the state</a:t>
            </a:r>
          </a:p>
          <a:p>
            <a:pPr lvl="1"/>
            <a:r>
              <a:rPr lang="en-US" sz="2800" dirty="0" smtClean="0"/>
              <a:t>Globally significant for Painted Buntings</a:t>
            </a:r>
          </a:p>
          <a:p>
            <a:endParaRPr lang="en-US" dirty="0"/>
          </a:p>
        </p:txBody>
      </p:sp>
    </p:spTree>
    <p:extLst>
      <p:ext uri="{BB962C8B-B14F-4D97-AF65-F5344CB8AC3E}">
        <p14:creationId xmlns:p14="http://schemas.microsoft.com/office/powerpoint/2010/main" val="418146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 Litter</a:t>
            </a:r>
            <a:endParaRPr lang="en-US" dirty="0"/>
          </a:p>
        </p:txBody>
      </p:sp>
      <p:pic>
        <p:nvPicPr>
          <p:cNvPr id="130050"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870" t="1794" r="1329" b="6108"/>
          <a:stretch/>
        </p:blipFill>
        <p:spPr bwMode="auto">
          <a:xfrm>
            <a:off x="1" y="726142"/>
            <a:ext cx="9144000" cy="6333564"/>
          </a:xfrm>
          <a:prstGeom prst="rect">
            <a:avLst/>
          </a:prstGeom>
          <a:noFill/>
          <a:ln>
            <a:noFill/>
          </a:ln>
          <a:effectLst/>
          <a:extLst>
            <a:ext uri="{909E8E84-426E-40DD-AFC4-6F175D3DCCD1}">
              <a14:hiddenFill xmlns:a14="http://schemas.microsoft.com/office/drawing/2010/main">
                <a:blipFill dpi="0" rotWithShape="0">
                  <a:blip/>
                  <a:srcRect l="2870" t="10544" r="1329" b="1139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3" name="Text Box 4"/>
          <p:cNvSpPr txBox="1">
            <a:spLocks noChangeArrowheads="1"/>
          </p:cNvSpPr>
          <p:nvPr/>
        </p:nvSpPr>
        <p:spPr bwMode="auto">
          <a:xfrm>
            <a:off x="7267681" y="6124681"/>
            <a:ext cx="1876320" cy="483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Wood Thrush</a:t>
            </a:r>
          </a:p>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endParaRPr lang="en-US" dirty="0"/>
          </a:p>
        </p:txBody>
      </p:sp>
    </p:spTree>
    <p:extLst>
      <p:ext uri="{BB962C8B-B14F-4D97-AF65-F5344CB8AC3E}">
        <p14:creationId xmlns:p14="http://schemas.microsoft.com/office/powerpoint/2010/main" val="2149817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Snags</a:t>
            </a:r>
            <a:endParaRPr lang="en-US" dirty="0"/>
          </a:p>
        </p:txBody>
      </p:sp>
      <p:pic>
        <p:nvPicPr>
          <p:cNvPr id="132098"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9610" b="827"/>
          <a:stretch/>
        </p:blipFill>
        <p:spPr bwMode="auto">
          <a:xfrm>
            <a:off x="-55984" y="703634"/>
            <a:ext cx="9465328" cy="6154366"/>
          </a:xfrm>
          <a:prstGeom prst="rect">
            <a:avLst/>
          </a:prstGeom>
          <a:noFill/>
          <a:ln>
            <a:noFill/>
          </a:ln>
          <a:effectLst/>
          <a:extLst>
            <a:ext uri="{909E8E84-426E-40DD-AFC4-6F175D3DCCD1}">
              <a14:hiddenFill xmlns:a14="http://schemas.microsoft.com/office/drawing/2010/main">
                <a:blipFill dpi="0" rotWithShape="0">
                  <a:blip/>
                  <a:srcRect b="82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1" name="Text Box 11"/>
          <p:cNvSpPr txBox="1">
            <a:spLocks noChangeArrowheads="1"/>
          </p:cNvSpPr>
          <p:nvPr/>
        </p:nvSpPr>
        <p:spPr bwMode="auto">
          <a:xfrm>
            <a:off x="200161" y="6334921"/>
            <a:ext cx="46512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Tree Swallows - Donald Mullaney</a:t>
            </a:r>
          </a:p>
        </p:txBody>
      </p:sp>
    </p:spTree>
    <p:extLst>
      <p:ext uri="{BB962C8B-B14F-4D97-AF65-F5344CB8AC3E}">
        <p14:creationId xmlns:p14="http://schemas.microsoft.com/office/powerpoint/2010/main" val="3922371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26480"/>
            <a:ext cx="9144000" cy="9144000"/>
          </a:xfrm>
        </p:spPr>
      </p:pic>
      <p:cxnSp>
        <p:nvCxnSpPr>
          <p:cNvPr id="23" name="Straight Connector 22"/>
          <p:cNvCxnSpPr/>
          <p:nvPr/>
        </p:nvCxnSpPr>
        <p:spPr>
          <a:xfrm>
            <a:off x="-1089049" y="1217547"/>
            <a:ext cx="0" cy="613152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Nest Boxes</a:t>
            </a:r>
            <a:endParaRPr lang="en-US" dirty="0"/>
          </a:p>
        </p:txBody>
      </p:sp>
      <p:sp>
        <p:nvSpPr>
          <p:cNvPr id="15" name="TextBox 14"/>
          <p:cNvSpPr txBox="1"/>
          <p:nvPr/>
        </p:nvSpPr>
        <p:spPr>
          <a:xfrm>
            <a:off x="5970821" y="14224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Tree>
    <p:extLst>
      <p:ext uri="{BB962C8B-B14F-4D97-AF65-F5344CB8AC3E}">
        <p14:creationId xmlns:p14="http://schemas.microsoft.com/office/powerpoint/2010/main" val="164341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9614"/>
          <a:stretch/>
        </p:blipFill>
        <p:spPr bwMode="auto">
          <a:xfrm>
            <a:off x="1" y="725713"/>
            <a:ext cx="9142560" cy="6197602"/>
          </a:xfrm>
          <a:prstGeom prst="rect">
            <a:avLst/>
          </a:prstGeom>
          <a:noFill/>
          <a:ln>
            <a:noFill/>
          </a:ln>
          <a:effectLst/>
          <a:extLst>
            <a:ext uri="{909E8E84-426E-40DD-AFC4-6F175D3DCCD1}">
              <a14:hiddenFill xmlns:a14="http://schemas.microsoft.com/office/drawing/2010/main">
                <a:blipFill dpi="0" rotWithShape="0">
                  <a:blip/>
                  <a:srcRect b="2200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2"/>
          <p:cNvSpPr txBox="1">
            <a:spLocks noChangeArrowheads="1"/>
          </p:cNvSpPr>
          <p:nvPr/>
        </p:nvSpPr>
        <p:spPr bwMode="auto">
          <a:xfrm>
            <a:off x="7470721" y="6353640"/>
            <a:ext cx="1581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Kim Brand</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Varied Hole Sizes</a:t>
            </a:r>
            <a:endParaRPr lang="en-US" dirty="0"/>
          </a:p>
        </p:txBody>
      </p:sp>
    </p:spTree>
    <p:extLst>
      <p:ext uri="{BB962C8B-B14F-4D97-AF65-F5344CB8AC3E}">
        <p14:creationId xmlns:p14="http://schemas.microsoft.com/office/powerpoint/2010/main" val="1576385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p:cNvPicPr>
            <a:picLocks noChangeAspect="1"/>
          </p:cNvPicPr>
          <p:nvPr/>
        </p:nvPicPr>
        <p:blipFill rotWithShape="1">
          <a:blip r:embed="rId2">
            <a:extLst>
              <a:ext uri="{28A0092B-C50C-407E-A947-70E740481C1C}">
                <a14:useLocalDpi xmlns:a14="http://schemas.microsoft.com/office/drawing/2010/main" val="0"/>
              </a:ext>
            </a:extLst>
          </a:blip>
          <a:srcRect l="11251" t="12658" r="3960" b="10954"/>
          <a:stretch/>
        </p:blipFill>
        <p:spPr bwMode="auto">
          <a:xfrm>
            <a:off x="4833261" y="712922"/>
            <a:ext cx="4678467" cy="301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0" name="Picture 1"/>
          <p:cNvPicPr>
            <a:picLocks noChangeAspect="1"/>
          </p:cNvPicPr>
          <p:nvPr/>
        </p:nvPicPr>
        <p:blipFill rotWithShape="1">
          <a:blip r:embed="rId3">
            <a:extLst>
              <a:ext uri="{28A0092B-C50C-407E-A947-70E740481C1C}">
                <a14:useLocalDpi xmlns:a14="http://schemas.microsoft.com/office/drawing/2010/main" val="0"/>
              </a:ext>
            </a:extLst>
          </a:blip>
          <a:srcRect l="7122" t="9048"/>
          <a:stretch/>
        </p:blipFill>
        <p:spPr bwMode="auto">
          <a:xfrm>
            <a:off x="4833261" y="3713584"/>
            <a:ext cx="4819851" cy="314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p:cNvPicPr>
            <a:picLocks noChangeAspect="1" noChangeArrowheads="1"/>
          </p:cNvPicPr>
          <p:nvPr/>
        </p:nvPicPr>
        <p:blipFill>
          <a:blip r:embed="rId4">
            <a:extLst>
              <a:ext uri="{28A0092B-C50C-407E-A947-70E740481C1C}">
                <a14:useLocalDpi xmlns:a14="http://schemas.microsoft.com/office/drawing/2010/main" val="0"/>
              </a:ext>
            </a:extLst>
          </a:blip>
          <a:srcRect l="11633" t="27130" r="16501" b="14217"/>
          <a:stretch>
            <a:fillRect/>
          </a:stretch>
        </p:blipFill>
        <p:spPr bwMode="auto">
          <a:xfrm>
            <a:off x="-207407" y="694017"/>
            <a:ext cx="5035728" cy="6163623"/>
          </a:xfrm>
          <a:prstGeom prst="rect">
            <a:avLst/>
          </a:prstGeom>
          <a:noFill/>
          <a:ln>
            <a:noFill/>
          </a:ln>
          <a:effectLst/>
          <a:extLst>
            <a:ext uri="{909E8E84-426E-40DD-AFC4-6F175D3DCCD1}">
              <a14:hiddenFill xmlns:a14="http://schemas.microsoft.com/office/drawing/2010/main">
                <a:blipFill dpi="0" rotWithShape="0">
                  <a:blip/>
                  <a:srcRect l="11633" t="27130" r="16501" b="1421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5" name="Text Box 7"/>
          <p:cNvSpPr txBox="1">
            <a:spLocks noChangeArrowheads="1"/>
          </p:cNvSpPr>
          <p:nvPr/>
        </p:nvSpPr>
        <p:spPr bwMode="auto">
          <a:xfrm>
            <a:off x="10081" y="5917321"/>
            <a:ext cx="149328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1814">
                <a:solidFill>
                  <a:srgbClr val="FFFFFF"/>
                </a:solidFill>
                <a:latin typeface="Tahoma" panose="020B0604030504040204" pitchFamily="34" charset="0"/>
              </a:rPr>
              <a:t>Eastern Bluebird</a:t>
            </a:r>
          </a:p>
          <a:p>
            <a:pPr eaLnBrk="1">
              <a:lnSpc>
                <a:spcPct val="101000"/>
              </a:lnSpc>
              <a:spcAft>
                <a:spcPct val="0"/>
              </a:spcAft>
            </a:pPr>
            <a:r>
              <a:rPr lang="en-US" altLang="en-US" sz="1814">
                <a:solidFill>
                  <a:srgbClr val="FFFFFF"/>
                </a:solidFill>
                <a:latin typeface="Tahoma" panose="020B0604030504040204" pitchFamily="34" charset="0"/>
              </a:rPr>
              <a:t>Will Stuart</a:t>
            </a:r>
          </a:p>
        </p:txBody>
      </p:sp>
      <p:sp>
        <p:nvSpPr>
          <p:cNvPr id="140297" name="Text Box 8"/>
          <p:cNvSpPr txBox="1">
            <a:spLocks noChangeArrowheads="1"/>
          </p:cNvSpPr>
          <p:nvPr/>
        </p:nvSpPr>
        <p:spPr bwMode="auto">
          <a:xfrm>
            <a:off x="4828321" y="2728058"/>
            <a:ext cx="32688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1814" dirty="0">
                <a:solidFill>
                  <a:srgbClr val="FFFFFF"/>
                </a:solidFill>
                <a:latin typeface="Tahoma" panose="020B0604030504040204" pitchFamily="34" charset="0"/>
              </a:rPr>
              <a:t>Red-breasted Nuthatch</a:t>
            </a:r>
          </a:p>
          <a:p>
            <a:pPr eaLnBrk="1">
              <a:lnSpc>
                <a:spcPct val="101000"/>
              </a:lnSpc>
              <a:spcAft>
                <a:spcPct val="0"/>
              </a:spcAft>
            </a:pPr>
            <a:r>
              <a:rPr lang="en-US" altLang="en-US" sz="1814" dirty="0">
                <a:solidFill>
                  <a:srgbClr val="FFFFFF"/>
                </a:solidFill>
                <a:latin typeface="Tahoma" panose="020B0604030504040204" pitchFamily="34" charset="0"/>
              </a:rPr>
              <a:t>Will Stuart</a:t>
            </a:r>
          </a:p>
        </p:txBody>
      </p:sp>
      <p:sp>
        <p:nvSpPr>
          <p:cNvPr id="140298" name="Text Box 8"/>
          <p:cNvSpPr txBox="1">
            <a:spLocks noChangeArrowheads="1"/>
          </p:cNvSpPr>
          <p:nvPr/>
        </p:nvSpPr>
        <p:spPr bwMode="auto">
          <a:xfrm>
            <a:off x="4828321" y="5927055"/>
            <a:ext cx="326880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1814" dirty="0">
                <a:solidFill>
                  <a:srgbClr val="FFFFFF"/>
                </a:solidFill>
                <a:latin typeface="Tahoma" panose="020B0604030504040204" pitchFamily="34" charset="0"/>
              </a:rPr>
              <a:t>White-breasted Nuthatch</a:t>
            </a:r>
          </a:p>
          <a:p>
            <a:pPr eaLnBrk="1">
              <a:lnSpc>
                <a:spcPct val="101000"/>
              </a:lnSpc>
              <a:spcAft>
                <a:spcPct val="0"/>
              </a:spcAft>
            </a:pPr>
            <a:r>
              <a:rPr lang="en-US" altLang="en-US" sz="1814" dirty="0">
                <a:solidFill>
                  <a:srgbClr val="FFFFFF"/>
                </a:solidFill>
                <a:latin typeface="Tahoma" panose="020B0604030504040204" pitchFamily="34" charset="0"/>
              </a:rPr>
              <a:t>Jason </a:t>
            </a:r>
            <a:r>
              <a:rPr lang="en-US" altLang="en-US" sz="1814" dirty="0" err="1">
                <a:solidFill>
                  <a:srgbClr val="FFFFFF"/>
                </a:solidFill>
                <a:latin typeface="Tahoma" panose="020B0604030504040204" pitchFamily="34" charset="0"/>
              </a:rPr>
              <a:t>Paluck</a:t>
            </a:r>
            <a:r>
              <a:rPr lang="en-US" altLang="en-US" sz="1814" dirty="0">
                <a:solidFill>
                  <a:srgbClr val="FFFFFF"/>
                </a:solidFill>
                <a:latin typeface="Tahoma" panose="020B0604030504040204" pitchFamily="34" charset="0"/>
              </a:rPr>
              <a:t>, Flickr Creative Commons</a:t>
            </a:r>
          </a:p>
        </p:txBody>
      </p:sp>
      <p:sp>
        <p:nvSpPr>
          <p:cNvPr id="11"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More Nest Box Birds</a:t>
            </a:r>
            <a:endParaRPr lang="en-US" dirty="0"/>
          </a:p>
        </p:txBody>
      </p:sp>
    </p:spTree>
    <p:extLst>
      <p:ext uri="{BB962C8B-B14F-4D97-AF65-F5344CB8AC3E}">
        <p14:creationId xmlns:p14="http://schemas.microsoft.com/office/powerpoint/2010/main" val="11628323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687266" y="1047624"/>
            <a:ext cx="4410075" cy="5383454"/>
          </a:xfrm>
        </p:spPr>
        <p:txBody>
          <a:bodyPr>
            <a:normAutofit/>
          </a:bodyPr>
          <a:lstStyle/>
          <a:p>
            <a:pPr marL="0" indent="0">
              <a:buNone/>
            </a:pPr>
            <a:r>
              <a:rPr lang="en-US" dirty="0" smtClean="0"/>
              <a:t>The Bird-Friendly Yard</a:t>
            </a:r>
          </a:p>
          <a:p>
            <a:pPr lvl="1"/>
            <a:r>
              <a:rPr lang="en-US" sz="2800" dirty="0" smtClean="0"/>
              <a:t>Food</a:t>
            </a:r>
          </a:p>
          <a:p>
            <a:pPr lvl="1"/>
            <a:r>
              <a:rPr lang="en-US" sz="2800" dirty="0" smtClean="0"/>
              <a:t>Water</a:t>
            </a:r>
          </a:p>
          <a:p>
            <a:pPr lvl="1"/>
            <a:r>
              <a:rPr lang="en-US" sz="2800" dirty="0" smtClean="0"/>
              <a:t>Shelter &amp; Nest Sites</a:t>
            </a:r>
          </a:p>
          <a:p>
            <a:pPr lvl="1"/>
            <a:r>
              <a:rPr lang="en-US" sz="2800" dirty="0" smtClean="0"/>
              <a:t>Layers</a:t>
            </a:r>
          </a:p>
          <a:p>
            <a:endParaRPr lang="en-US" dirty="0"/>
          </a:p>
        </p:txBody>
      </p:sp>
      <p:pic>
        <p:nvPicPr>
          <p:cNvPr id="5122" name="Picture 2"/>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935" b="935"/>
          <a:stretch>
            <a:fillRect/>
          </a:stretch>
        </p:blipFill>
        <p:spPr bwMode="auto">
          <a:xfrm>
            <a:off x="-12700" y="717074"/>
            <a:ext cx="3984625" cy="6140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735735"/>
            <a:ext cx="4604874" cy="61409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155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Cats Indoors</a:t>
            </a:r>
            <a:endParaRPr lang="en-US" dirty="0"/>
          </a:p>
        </p:txBody>
      </p:sp>
      <p:pic>
        <p:nvPicPr>
          <p:cNvPr id="149506"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637" t="5538" r="5286" b="21954"/>
          <a:stretch/>
        </p:blipFill>
        <p:spPr bwMode="auto">
          <a:xfrm>
            <a:off x="1440" y="726142"/>
            <a:ext cx="9717689" cy="6400799"/>
          </a:xfrm>
          <a:prstGeom prst="rect">
            <a:avLst/>
          </a:prstGeom>
          <a:noFill/>
          <a:ln>
            <a:noFill/>
          </a:ln>
          <a:effectLst/>
          <a:extLst>
            <a:ext uri="{909E8E84-426E-40DD-AFC4-6F175D3DCCD1}">
              <a14:hiddenFill xmlns:a14="http://schemas.microsoft.com/office/drawing/2010/main">
                <a:blipFill dpi="0" rotWithShape="0">
                  <a:blip/>
                  <a:srcRect l="4637" t="12239" r="5286" b="2195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9" name="Text Box 10"/>
          <p:cNvSpPr txBox="1">
            <a:spLocks noChangeArrowheads="1"/>
          </p:cNvSpPr>
          <p:nvPr/>
        </p:nvSpPr>
        <p:spPr bwMode="auto">
          <a:xfrm>
            <a:off x="120960" y="6310440"/>
            <a:ext cx="904896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Cedar Waxwing - flyawayunlimited.com</a:t>
            </a:r>
          </a:p>
        </p:txBody>
      </p:sp>
    </p:spTree>
    <p:extLst>
      <p:ext uri="{BB962C8B-B14F-4D97-AF65-F5344CB8AC3E}">
        <p14:creationId xmlns:p14="http://schemas.microsoft.com/office/powerpoint/2010/main" val="783491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p:cNvPicPr>
            <a:picLocks noChangeAspect="1"/>
          </p:cNvPicPr>
          <p:nvPr/>
        </p:nvPicPr>
        <p:blipFill rotWithShape="1">
          <a:blip r:embed="rId3">
            <a:extLst>
              <a:ext uri="{28A0092B-C50C-407E-A947-70E740481C1C}">
                <a14:useLocalDpi xmlns:a14="http://schemas.microsoft.com/office/drawing/2010/main" val="0"/>
              </a:ext>
            </a:extLst>
          </a:blip>
          <a:srcRect t="10370"/>
          <a:stretch/>
        </p:blipFill>
        <p:spPr bwMode="auto">
          <a:xfrm>
            <a:off x="1" y="699248"/>
            <a:ext cx="9328320" cy="62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4"/>
          <p:cNvSpPr txBox="1">
            <a:spLocks noChangeArrowheads="1"/>
          </p:cNvSpPr>
          <p:nvPr/>
        </p:nvSpPr>
        <p:spPr bwMode="auto">
          <a:xfrm>
            <a:off x="168481" y="6293160"/>
            <a:ext cx="145296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Jill Palmer</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997423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ph idx="1"/>
          </p:nvPr>
        </p:nvSpPr>
        <p:spPr>
          <a:xfrm>
            <a:off x="5132455" y="1613161"/>
            <a:ext cx="3276000" cy="4885920"/>
          </a:xfrm>
        </p:spPr>
        <p:txBody>
          <a:bodyPr>
            <a:normAutofit/>
          </a:bodyPr>
          <a:lstStyle/>
          <a:p>
            <a:pPr>
              <a:defRPr/>
            </a:pPr>
            <a:r>
              <a:rPr lang="en-US" b="1" dirty="0" smtClean="0">
                <a:latin typeface="+mj-lt"/>
                <a:ea typeface="Tahoma" panose="020B0604030504040204" pitchFamily="34" charset="0"/>
                <a:cs typeface="Tahoma" panose="020B0604030504040204" pitchFamily="34" charset="0"/>
              </a:rPr>
              <a:t>2014 Report:</a:t>
            </a:r>
          </a:p>
          <a:p>
            <a:pPr lvl="1">
              <a:defRPr/>
            </a:pPr>
            <a:r>
              <a:rPr lang="en-US" sz="2800" dirty="0" smtClean="0">
                <a:latin typeface="+mj-lt"/>
                <a:ea typeface="Tahoma" panose="020B0604030504040204" pitchFamily="34" charset="0"/>
                <a:cs typeface="Tahoma" panose="020B0604030504040204" pitchFamily="34" charset="0"/>
              </a:rPr>
              <a:t>Half our birds are at risk from climate change</a:t>
            </a:r>
          </a:p>
          <a:p>
            <a:pPr lvl="1">
              <a:defRPr/>
            </a:pPr>
            <a:r>
              <a:rPr lang="en-US" sz="2800" dirty="0" smtClean="0">
                <a:latin typeface="+mj-lt"/>
                <a:ea typeface="Tahoma" panose="020B0604030504040204" pitchFamily="34" charset="0"/>
                <a:cs typeface="Tahoma" panose="020B0604030504040204" pitchFamily="34" charset="0"/>
              </a:rPr>
              <a:t>40 years of bird data</a:t>
            </a:r>
          </a:p>
          <a:p>
            <a:pPr>
              <a:defRPr/>
            </a:pPr>
            <a:endParaRPr lang="en-US" sz="2800" dirty="0">
              <a:latin typeface="+mj-lt"/>
            </a:endParaRPr>
          </a:p>
        </p:txBody>
      </p:sp>
      <p:pic>
        <p:nvPicPr>
          <p:cNvPr id="155652" name="Picture 2" descr="http://climate.audubon.org/sites/default/files/sept-cover-o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712694"/>
            <a:ext cx="4590653" cy="617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859691"/>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573" r="4573"/>
          <a:stretch>
            <a:fillRect/>
          </a:stretch>
        </p:blipFill>
        <p:spPr/>
      </p:pic>
      <p:sp>
        <p:nvSpPr>
          <p:cNvPr id="4" name="Content Placeholder 3"/>
          <p:cNvSpPr>
            <a:spLocks noGrp="1"/>
          </p:cNvSpPr>
          <p:nvPr>
            <p:ph idx="1"/>
          </p:nvPr>
        </p:nvSpPr>
        <p:spPr/>
        <p:txBody>
          <a:bodyPr>
            <a:normAutofit/>
          </a:bodyPr>
          <a:lstStyle/>
          <a:p>
            <a:pPr marL="0" indent="0">
              <a:buNone/>
            </a:pPr>
            <a:r>
              <a:rPr lang="en-US" dirty="0" smtClean="0"/>
              <a:t>Bird-Friendly is Climate-Friendly:</a:t>
            </a:r>
          </a:p>
          <a:p>
            <a:pPr lvl="1"/>
            <a:r>
              <a:rPr lang="en-US" sz="2800" dirty="0" smtClean="0"/>
              <a:t>Directly reduces greenhouse gas emissions</a:t>
            </a:r>
          </a:p>
          <a:p>
            <a:pPr lvl="1"/>
            <a:r>
              <a:rPr lang="en-US" sz="2800" dirty="0" smtClean="0"/>
              <a:t>Increases carbon storage</a:t>
            </a:r>
          </a:p>
          <a:p>
            <a:pPr lvl="1"/>
            <a:r>
              <a:rPr lang="en-US" sz="2800" dirty="0" smtClean="0"/>
              <a:t>Builds resilient bird populations</a:t>
            </a:r>
          </a:p>
          <a:p>
            <a:endParaRPr lang="en-US" dirty="0"/>
          </a:p>
        </p:txBody>
      </p:sp>
      <p:sp>
        <p:nvSpPr>
          <p:cNvPr id="5" name="TextBox 4"/>
          <p:cNvSpPr txBox="1"/>
          <p:nvPr/>
        </p:nvSpPr>
        <p:spPr>
          <a:xfrm>
            <a:off x="1072232" y="1401326"/>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Tree>
    <p:extLst>
      <p:ext uri="{BB962C8B-B14F-4D97-AF65-F5344CB8AC3E}">
        <p14:creationId xmlns:p14="http://schemas.microsoft.com/office/powerpoint/2010/main" val="374209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26" r="426"/>
          <a:stretch>
            <a:fillRect/>
          </a:stretch>
        </p:blipFill>
        <p:spPr/>
      </p:pic>
      <p:sp>
        <p:nvSpPr>
          <p:cNvPr id="4" name="TextBox 3"/>
          <p:cNvSpPr txBox="1"/>
          <p:nvPr/>
        </p:nvSpPr>
        <p:spPr>
          <a:xfrm>
            <a:off x="223934" y="1401326"/>
            <a:ext cx="4922831"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Matthew Hansen/Audubon Photography Awards</a:t>
            </a:r>
            <a:endParaRPr lang="en-US" sz="1400" dirty="0">
              <a:solidFill>
                <a:schemeClr val="bg1"/>
              </a:solidFill>
            </a:endParaRPr>
          </a:p>
        </p:txBody>
      </p:sp>
      <p:sp>
        <p:nvSpPr>
          <p:cNvPr id="5" name="TextBox 4"/>
          <p:cNvSpPr txBox="1"/>
          <p:nvPr/>
        </p:nvSpPr>
        <p:spPr>
          <a:xfrm>
            <a:off x="522514" y="878811"/>
            <a:ext cx="5590903" cy="1812137"/>
          </a:xfrm>
          <a:prstGeom prst="rect">
            <a:avLst/>
          </a:prstGeom>
          <a:noFill/>
        </p:spPr>
        <p:txBody>
          <a:bodyPr wrap="square" rtlCol="0">
            <a:spAutoFit/>
          </a:bodyPr>
          <a:lstStyle/>
          <a:p>
            <a:r>
              <a:rPr lang="en-US" sz="3600" dirty="0" smtClean="0">
                <a:solidFill>
                  <a:schemeClr val="bg1"/>
                </a:solidFill>
              </a:rPr>
              <a:t>Largest population of American Oystercatchers in the state</a:t>
            </a:r>
            <a:endParaRPr lang="en-US" sz="3600" dirty="0">
              <a:solidFill>
                <a:schemeClr val="bg1"/>
              </a:solidFill>
            </a:endParaRPr>
          </a:p>
        </p:txBody>
      </p:sp>
    </p:spTree>
    <p:extLst>
      <p:ext uri="{BB962C8B-B14F-4D97-AF65-F5344CB8AC3E}">
        <p14:creationId xmlns:p14="http://schemas.microsoft.com/office/powerpoint/2010/main" val="89191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5802"/>
            <a:ext cx="9144000" cy="4381367"/>
          </a:xfrm>
          <a:prstGeom prst="rect">
            <a:avLst/>
          </a:prstGeom>
        </p:spPr>
      </p:pic>
      <p:sp>
        <p:nvSpPr>
          <p:cNvPr id="5" name="Content Placeholder 3"/>
          <p:cNvSpPr>
            <a:spLocks noGrp="1"/>
          </p:cNvSpPr>
          <p:nvPr>
            <p:ph idx="4294967295"/>
          </p:nvPr>
        </p:nvSpPr>
        <p:spPr>
          <a:xfrm>
            <a:off x="587829" y="5449078"/>
            <a:ext cx="8229599" cy="1250301"/>
          </a:xfrm>
        </p:spPr>
        <p:txBody>
          <a:bodyPr>
            <a:normAutofit/>
          </a:bodyPr>
          <a:lstStyle/>
          <a:p>
            <a:pPr marL="0" indent="0" algn="ctr">
              <a:buNone/>
            </a:pPr>
            <a:r>
              <a:rPr lang="en-US" dirty="0" smtClean="0"/>
              <a:t>Audubon Ambassadors</a:t>
            </a:r>
          </a:p>
          <a:p>
            <a:pPr marL="0" indent="0" algn="ctr">
              <a:buNone/>
            </a:pPr>
            <a:r>
              <a:rPr lang="en-US" dirty="0" smtClean="0"/>
              <a:t>Coming Soon to Southport!</a:t>
            </a:r>
          </a:p>
          <a:p>
            <a:endParaRPr lang="en-US" dirty="0"/>
          </a:p>
        </p:txBody>
      </p:sp>
    </p:spTree>
    <p:extLst>
      <p:ext uri="{BB962C8B-B14F-4D97-AF65-F5344CB8AC3E}">
        <p14:creationId xmlns:p14="http://schemas.microsoft.com/office/powerpoint/2010/main" val="28806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7752" y="2021808"/>
            <a:ext cx="3968496" cy="3435096"/>
          </a:xfrm>
        </p:spPr>
      </p:pic>
    </p:spTree>
    <p:extLst>
      <p:ext uri="{BB962C8B-B14F-4D97-AF65-F5344CB8AC3E}">
        <p14:creationId xmlns:p14="http://schemas.microsoft.com/office/powerpoint/2010/main" val="326497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266" r="1" b="329"/>
          <a:stretch/>
        </p:blipFill>
        <p:spPr>
          <a:xfrm>
            <a:off x="-114300" y="726479"/>
            <a:ext cx="9258300" cy="6902537"/>
          </a:xfrm>
        </p:spPr>
      </p:pic>
    </p:spTree>
    <p:extLst>
      <p:ext uri="{BB962C8B-B14F-4D97-AF65-F5344CB8AC3E}">
        <p14:creationId xmlns:p14="http://schemas.microsoft.com/office/powerpoint/2010/main" val="296735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9241"/>
          <a:stretch/>
        </p:blipFill>
        <p:spPr>
          <a:xfrm>
            <a:off x="0" y="709472"/>
            <a:ext cx="9144000" cy="9700526"/>
          </a:xfrm>
          <a:prstGeom prst="rect">
            <a:avLst/>
          </a:prstGeom>
        </p:spPr>
      </p:pic>
      <p:sp>
        <p:nvSpPr>
          <p:cNvPr id="7" name="TextBox 6"/>
          <p:cNvSpPr txBox="1"/>
          <p:nvPr/>
        </p:nvSpPr>
        <p:spPr>
          <a:xfrm>
            <a:off x="5970821" y="14224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
        <p:nvSpPr>
          <p:cNvPr id="4" name="Subtitle 3"/>
          <p:cNvSpPr>
            <a:spLocks noGrp="1"/>
          </p:cNvSpPr>
          <p:nvPr>
            <p:ph type="subTitle" idx="1"/>
          </p:nvPr>
        </p:nvSpPr>
        <p:spPr/>
        <p:txBody>
          <a:bodyPr/>
          <a:lstStyle/>
          <a:p>
            <a:endParaRPr lang="en-US"/>
          </a:p>
        </p:txBody>
      </p:sp>
      <p:sp>
        <p:nvSpPr>
          <p:cNvPr id="8" name="Title 7"/>
          <p:cNvSpPr>
            <a:spLocks noGrp="1"/>
          </p:cNvSpPr>
          <p:nvPr>
            <p:ph type="ctrTitle"/>
          </p:nvPr>
        </p:nvSpPr>
        <p:spPr/>
        <p:txBody>
          <a:bodyPr/>
          <a:lstStyle/>
          <a:p>
            <a:endParaRPr lang="en-US"/>
          </a:p>
        </p:txBody>
      </p:sp>
      <p:sp>
        <p:nvSpPr>
          <p:cNvPr id="10"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err="1" smtClean="0"/>
              <a:t>Cardinalflower</a:t>
            </a:r>
            <a:r>
              <a:rPr lang="en-US" dirty="0" smtClean="0"/>
              <a:t>, </a:t>
            </a:r>
            <a:r>
              <a:rPr lang="en-US" i="1" dirty="0" smtClean="0"/>
              <a:t>Lobelia </a:t>
            </a:r>
            <a:r>
              <a:rPr lang="en-US" i="1" dirty="0" err="1" smtClean="0"/>
              <a:t>cardinalis</a:t>
            </a:r>
            <a:endParaRPr lang="en-US" dirty="0"/>
          </a:p>
        </p:txBody>
      </p:sp>
    </p:spTree>
    <p:extLst>
      <p:ext uri="{BB962C8B-B14F-4D97-AF65-F5344CB8AC3E}">
        <p14:creationId xmlns:p14="http://schemas.microsoft.com/office/powerpoint/2010/main" val="209423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 b="-2798"/>
          <a:stretch/>
        </p:blipFill>
        <p:spPr bwMode="auto">
          <a:xfrm>
            <a:off x="1" y="701846"/>
            <a:ext cx="9431908" cy="6464064"/>
          </a:xfrm>
          <a:prstGeom prst="rect">
            <a:avLst/>
          </a:prstGeom>
          <a:noFill/>
          <a:ln>
            <a:noFill/>
          </a:ln>
          <a:effectLst/>
          <a:extLst>
            <a:ext uri="{909E8E84-426E-40DD-AFC4-6F175D3DCCD1}">
              <a14:hiddenFill xmlns:a14="http://schemas.microsoft.com/office/drawing/2010/main">
                <a:blipFill dpi="0" rotWithShape="0">
                  <a:blip/>
                  <a:srcRect b="1198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Text Box 3"/>
          <p:cNvSpPr txBox="1">
            <a:spLocks noChangeArrowheads="1"/>
          </p:cNvSpPr>
          <p:nvPr/>
        </p:nvSpPr>
        <p:spPr bwMode="auto">
          <a:xfrm>
            <a:off x="7470721" y="6353640"/>
            <a:ext cx="1581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Wild Columbine</a:t>
            </a:r>
            <a:endParaRPr lang="en-US"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54374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04727"/>
            <a:ext cx="9418204" cy="627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2"/>
          <p:cNvSpPr>
            <a:spLocks noGrp="1" noChangeArrowheads="1"/>
          </p:cNvSpPr>
          <p:nvPr>
            <p:ph type="title"/>
          </p:nvPr>
        </p:nvSpPr>
        <p:spPr>
          <a:xfrm>
            <a:off x="456481" y="576361"/>
            <a:ext cx="8228160" cy="1062720"/>
          </a:xfrm>
        </p:spPr>
        <p:txBody>
          <a:bodyPr/>
          <a:lstStyle/>
          <a:p>
            <a:pPr>
              <a:lnSpc>
                <a:spcPct val="101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altLang="en-US" sz="3628" dirty="0">
              <a:latin typeface="Tahoma Bold" panose="020B0804030504040204" pitchFamily="34" charset="0"/>
            </a:endParaRPr>
          </a:p>
        </p:txBody>
      </p:sp>
      <p:sp>
        <p:nvSpPr>
          <p:cNvPr id="206852" name="Text Box 3"/>
          <p:cNvSpPr txBox="1">
            <a:spLocks noChangeArrowheads="1"/>
          </p:cNvSpPr>
          <p:nvPr/>
        </p:nvSpPr>
        <p:spPr bwMode="auto">
          <a:xfrm>
            <a:off x="7470721" y="6353640"/>
            <a:ext cx="1581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Eastern Blue Phlox</a:t>
            </a:r>
            <a:endParaRPr lang="en-US" dirty="0"/>
          </a:p>
        </p:txBody>
      </p:sp>
    </p:spTree>
    <p:extLst>
      <p:ext uri="{BB962C8B-B14F-4D97-AF65-F5344CB8AC3E}">
        <p14:creationId xmlns:p14="http://schemas.microsoft.com/office/powerpoint/2010/main" val="1207015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p:cNvPicPr>
          <p:nvPr/>
        </p:nvPicPr>
        <p:blipFill rotWithShape="1">
          <a:blip r:embed="rId3">
            <a:extLst>
              <a:ext uri="{28A0092B-C50C-407E-A947-70E740481C1C}">
                <a14:useLocalDpi xmlns:a14="http://schemas.microsoft.com/office/drawing/2010/main" val="0"/>
              </a:ext>
            </a:extLst>
          </a:blip>
          <a:srcRect t="2" b="29570"/>
          <a:stretch/>
        </p:blipFill>
        <p:spPr bwMode="auto">
          <a:xfrm>
            <a:off x="1" y="703287"/>
            <a:ext cx="9144000" cy="644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3"/>
          <p:cNvSpPr txBox="1">
            <a:spLocks noChangeArrowheads="1"/>
          </p:cNvSpPr>
          <p:nvPr/>
        </p:nvSpPr>
        <p:spPr bwMode="auto">
          <a:xfrm>
            <a:off x="442081" y="6262921"/>
            <a:ext cx="3391200" cy="8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Flickr  Creative Commons</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Eastern Blue Phlox</a:t>
            </a:r>
            <a:endParaRPr lang="en-US" dirty="0"/>
          </a:p>
        </p:txBody>
      </p:sp>
    </p:spTree>
    <p:extLst>
      <p:ext uri="{BB962C8B-B14F-4D97-AF65-F5344CB8AC3E}">
        <p14:creationId xmlns:p14="http://schemas.microsoft.com/office/powerpoint/2010/main" val="1367066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120" b="12841"/>
          <a:stretch/>
        </p:blipFill>
        <p:spPr bwMode="auto">
          <a:xfrm>
            <a:off x="1" y="726141"/>
            <a:ext cx="9144000" cy="6347012"/>
          </a:xfrm>
          <a:prstGeom prst="rect">
            <a:avLst/>
          </a:prstGeom>
          <a:noFill/>
          <a:ln>
            <a:noFill/>
          </a:ln>
          <a:effectLst/>
          <a:extLst>
            <a:ext uri="{909E8E84-426E-40DD-AFC4-6F175D3DCCD1}">
              <a14:hiddenFill xmlns:a14="http://schemas.microsoft.com/office/drawing/2010/main">
                <a:blipFill dpi="0" rotWithShape="0">
                  <a:blip/>
                  <a:srcRect t="16104" b="1559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6" name="Text Box 2"/>
          <p:cNvSpPr txBox="1">
            <a:spLocks noChangeArrowheads="1"/>
          </p:cNvSpPr>
          <p:nvPr/>
        </p:nvSpPr>
        <p:spPr bwMode="auto">
          <a:xfrm>
            <a:off x="120961" y="6353640"/>
            <a:ext cx="893088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Ruby-throated Hummingbird - Will Stuart</a:t>
            </a:r>
          </a:p>
        </p:txBody>
      </p:sp>
      <p:sp>
        <p:nvSpPr>
          <p:cNvPr id="6" name="Title 1"/>
          <p:cNvSpPr txBox="1">
            <a:spLocks/>
          </p:cNvSpPr>
          <p:nvPr/>
        </p:nvSpPr>
        <p:spPr>
          <a:xfrm>
            <a:off x="457200" y="163257"/>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Trumpet Vine</a:t>
            </a:r>
            <a:endParaRPr lang="en-US" dirty="0"/>
          </a:p>
        </p:txBody>
      </p:sp>
    </p:spTree>
    <p:extLst>
      <p:ext uri="{BB962C8B-B14F-4D97-AF65-F5344CB8AC3E}">
        <p14:creationId xmlns:p14="http://schemas.microsoft.com/office/powerpoint/2010/main" val="4283277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41" y="727162"/>
            <a:ext cx="9195532" cy="61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3"/>
          <p:cNvSpPr txBox="1">
            <a:spLocks noChangeArrowheads="1"/>
          </p:cNvSpPr>
          <p:nvPr/>
        </p:nvSpPr>
        <p:spPr bwMode="auto">
          <a:xfrm>
            <a:off x="442081" y="6262921"/>
            <a:ext cx="3391200" cy="8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2" name="Title 1"/>
          <p:cNvSpPr>
            <a:spLocks noGrp="1"/>
          </p:cNvSpPr>
          <p:nvPr>
            <p:ph type="title"/>
          </p:nvPr>
        </p:nvSpPr>
        <p:spPr/>
        <p:txBody>
          <a:bodyPr/>
          <a:lstStyle/>
          <a:p>
            <a:r>
              <a:rPr lang="en-US" dirty="0" smtClean="0"/>
              <a:t>Virginia </a:t>
            </a:r>
            <a:r>
              <a:rPr lang="en-US" dirty="0" err="1" smtClean="0"/>
              <a:t>Sweetspire</a:t>
            </a:r>
            <a:r>
              <a:rPr lang="en-US" dirty="0" smtClean="0"/>
              <a:t>, </a:t>
            </a:r>
            <a:r>
              <a:rPr lang="en-US" i="1" dirty="0" err="1" smtClean="0"/>
              <a:t>Itea</a:t>
            </a:r>
            <a:r>
              <a:rPr lang="en-US" i="1" dirty="0" smtClean="0"/>
              <a:t> </a:t>
            </a:r>
            <a:r>
              <a:rPr lang="en-US" i="1" dirty="0" err="1" smtClean="0"/>
              <a:t>virginica</a:t>
            </a:r>
            <a:endParaRPr lang="en-US" dirty="0"/>
          </a:p>
        </p:txBody>
      </p:sp>
    </p:spTree>
    <p:extLst>
      <p:ext uri="{BB962C8B-B14F-4D97-AF65-F5344CB8AC3E}">
        <p14:creationId xmlns:p14="http://schemas.microsoft.com/office/powerpoint/2010/main" val="1639318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 descr="Crossvine at Atlanta Bot Garden by Will Stuart 1024"/>
          <p:cNvPicPr>
            <a:picLocks noChangeAspect="1" noChangeArrowheads="1"/>
          </p:cNvPicPr>
          <p:nvPr/>
        </p:nvPicPr>
        <p:blipFill rotWithShape="1">
          <a:blip r:embed="rId3">
            <a:extLst>
              <a:ext uri="{28A0092B-C50C-407E-A947-70E740481C1C}">
                <a14:useLocalDpi xmlns:a14="http://schemas.microsoft.com/office/drawing/2010/main" val="0"/>
              </a:ext>
            </a:extLst>
          </a:blip>
          <a:srcRect t="144" b="1540"/>
          <a:stretch/>
        </p:blipFill>
        <p:spPr bwMode="auto">
          <a:xfrm>
            <a:off x="-10079" y="702268"/>
            <a:ext cx="9260640" cy="649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3"/>
          <p:cNvSpPr txBox="1">
            <a:spLocks noChangeArrowheads="1"/>
          </p:cNvSpPr>
          <p:nvPr/>
        </p:nvSpPr>
        <p:spPr bwMode="auto">
          <a:xfrm>
            <a:off x="7470721" y="6353640"/>
            <a:ext cx="1581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2177">
                <a:solidFill>
                  <a:srgbClr val="FFFFFF"/>
                </a:solidFill>
                <a:latin typeface="Tahoma" panose="020B0604030504040204" pitchFamily="34" charset="0"/>
              </a:rPr>
              <a:t>Will Stuart</a:t>
            </a:r>
          </a:p>
        </p:txBody>
      </p:sp>
      <p:sp>
        <p:nvSpPr>
          <p:cNvPr id="4" name="Title 3"/>
          <p:cNvSpPr>
            <a:spLocks noGrp="1"/>
          </p:cNvSpPr>
          <p:nvPr>
            <p:ph type="title"/>
          </p:nvPr>
        </p:nvSpPr>
        <p:spPr/>
        <p:txBody>
          <a:bodyPr/>
          <a:lstStyle/>
          <a:p>
            <a:r>
              <a:rPr lang="en-US" dirty="0" err="1" smtClean="0"/>
              <a:t>Crossvine</a:t>
            </a:r>
            <a:endParaRPr lang="en-US" dirty="0"/>
          </a:p>
        </p:txBody>
      </p:sp>
    </p:spTree>
    <p:extLst>
      <p:ext uri="{BB962C8B-B14F-4D97-AF65-F5344CB8AC3E}">
        <p14:creationId xmlns:p14="http://schemas.microsoft.com/office/powerpoint/2010/main" val="2205820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26" r="426"/>
          <a:stretch>
            <a:fillRect/>
          </a:stretch>
        </p:blipFill>
        <p:spPr/>
      </p:pic>
      <p:sp>
        <p:nvSpPr>
          <p:cNvPr id="4" name="TextBox 3"/>
          <p:cNvSpPr txBox="1"/>
          <p:nvPr/>
        </p:nvSpPr>
        <p:spPr>
          <a:xfrm>
            <a:off x="308694" y="1396737"/>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spcBef>
                <a:spcPts val="1000"/>
              </a:spcBef>
            </a:pPr>
            <a:r>
              <a:rPr lang="en-US" sz="1400" dirty="0" smtClean="0">
                <a:solidFill>
                  <a:schemeClr val="bg1"/>
                </a:solidFill>
              </a:rPr>
              <a:t>Donald </a:t>
            </a:r>
            <a:r>
              <a:rPr lang="en-US" sz="1400" dirty="0" err="1" smtClean="0">
                <a:solidFill>
                  <a:schemeClr val="bg1"/>
                </a:solidFill>
              </a:rPr>
              <a:t>Mullaney</a:t>
            </a:r>
            <a:endParaRPr lang="en-US" sz="1400" dirty="0">
              <a:solidFill>
                <a:schemeClr val="bg1"/>
              </a:solidFill>
            </a:endParaRPr>
          </a:p>
        </p:txBody>
      </p:sp>
      <p:sp>
        <p:nvSpPr>
          <p:cNvPr id="5" name="TextBox 4"/>
          <p:cNvSpPr txBox="1"/>
          <p:nvPr/>
        </p:nvSpPr>
        <p:spPr>
          <a:xfrm>
            <a:off x="522514" y="878810"/>
            <a:ext cx="3082835" cy="2862322"/>
          </a:xfrm>
          <a:prstGeom prst="rect">
            <a:avLst/>
          </a:prstGeom>
          <a:noFill/>
        </p:spPr>
        <p:txBody>
          <a:bodyPr wrap="square" rtlCol="0">
            <a:spAutoFit/>
          </a:bodyPr>
          <a:lstStyle/>
          <a:p>
            <a:r>
              <a:rPr lang="en-US" sz="3600" dirty="0" smtClean="0">
                <a:solidFill>
                  <a:schemeClr val="bg1"/>
                </a:solidFill>
              </a:rPr>
              <a:t>2018 Bird of the Year </a:t>
            </a:r>
          </a:p>
          <a:p>
            <a:r>
              <a:rPr lang="en-US" sz="3600" dirty="0" smtClean="0">
                <a:solidFill>
                  <a:schemeClr val="bg1"/>
                </a:solidFill>
              </a:rPr>
              <a:t>Audubon NC </a:t>
            </a:r>
          </a:p>
          <a:p>
            <a:r>
              <a:rPr lang="en-US" sz="3600" dirty="0" smtClean="0">
                <a:solidFill>
                  <a:schemeClr val="bg1"/>
                </a:solidFill>
              </a:rPr>
              <a:t>Bird-Friendly Communities</a:t>
            </a:r>
            <a:endParaRPr lang="en-US" sz="3600" dirty="0">
              <a:solidFill>
                <a:schemeClr val="bg1"/>
              </a:solidFill>
            </a:endParaRPr>
          </a:p>
        </p:txBody>
      </p:sp>
    </p:spTree>
    <p:extLst>
      <p:ext uri="{BB962C8B-B14F-4D97-AF65-F5344CB8AC3E}">
        <p14:creationId xmlns:p14="http://schemas.microsoft.com/office/powerpoint/2010/main" val="393321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2209" t="5313" b="16071"/>
          <a:stretch/>
        </p:blipFill>
        <p:spPr bwMode="auto">
          <a:xfrm>
            <a:off x="-1" y="725487"/>
            <a:ext cx="9262534" cy="6220059"/>
          </a:xfrm>
          <a:prstGeom prst="rect">
            <a:avLst/>
          </a:prstGeom>
          <a:noFill/>
          <a:ln>
            <a:noFill/>
          </a:ln>
          <a:effectLst/>
          <a:extLst>
            <a:ext uri="{909E8E84-426E-40DD-AFC4-6F175D3DCCD1}">
              <a14:hiddenFill xmlns:a14="http://schemas.microsoft.com/office/drawing/2010/main">
                <a:blipFill dpi="0" rotWithShape="0">
                  <a:blip/>
                  <a:srcRect t="5313" b="1607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6078065" y="13462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Kim Brand</a:t>
            </a:r>
            <a:endParaRPr lang="en-US" sz="1400" dirty="0">
              <a:solidFill>
                <a:schemeClr val="bg1"/>
              </a:solidFill>
            </a:endParaRPr>
          </a:p>
        </p:txBody>
      </p:sp>
      <p:sp>
        <p:nvSpPr>
          <p:cNvPr id="6"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Black-eyed Susan, </a:t>
            </a:r>
            <a:r>
              <a:rPr lang="en-US" i="1" dirty="0" err="1" smtClean="0"/>
              <a:t>Rudbeckia</a:t>
            </a:r>
            <a:endParaRPr lang="en-US" dirty="0"/>
          </a:p>
        </p:txBody>
      </p:sp>
    </p:spTree>
    <p:extLst>
      <p:ext uri="{BB962C8B-B14F-4D97-AF65-F5344CB8AC3E}">
        <p14:creationId xmlns:p14="http://schemas.microsoft.com/office/powerpoint/2010/main" val="424631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rotWithShape="1">
          <a:blip r:embed="rId3">
            <a:extLst>
              <a:ext uri="{28A0092B-C50C-407E-A947-70E740481C1C}">
                <a14:useLocalDpi xmlns:a14="http://schemas.microsoft.com/office/drawing/2010/main" val="0"/>
              </a:ext>
            </a:extLst>
          </a:blip>
          <a:srcRect t="2424" r="8782"/>
          <a:stretch/>
        </p:blipFill>
        <p:spPr bwMode="auto">
          <a:xfrm>
            <a:off x="-6349" y="711204"/>
            <a:ext cx="9201150" cy="703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78065" y="1346200"/>
            <a:ext cx="2781300" cy="5321300"/>
          </a:xfrm>
          <a:prstGeom prst="rect">
            <a:avLst/>
          </a:prstGeom>
          <a:noFill/>
          <a:effectLst>
            <a:outerShdw blurRad="76200" algn="ctr" rotWithShape="0">
              <a:prstClr val="black">
                <a:alpha val="40000"/>
              </a:prstClr>
            </a:outerShdw>
          </a:effectLst>
        </p:spPr>
        <p:txBody>
          <a:bodyPr wrap="square" rtlCol="0" anchor="b">
            <a:noAutofit/>
          </a:bodyPr>
          <a:lstStyle/>
          <a:p>
            <a:pPr algn="r">
              <a:spcBef>
                <a:spcPts val="1000"/>
              </a:spcBef>
            </a:pPr>
            <a:endParaRPr lang="en-US" dirty="0">
              <a:solidFill>
                <a:schemeClr val="bg1"/>
              </a:solidFill>
            </a:endParaRPr>
          </a:p>
          <a:p>
            <a:pPr algn="r">
              <a:spcBef>
                <a:spcPts val="1000"/>
              </a:spcBef>
            </a:pPr>
            <a:r>
              <a:rPr lang="en-US" sz="1400" dirty="0" smtClean="0">
                <a:solidFill>
                  <a:schemeClr val="bg1"/>
                </a:solidFill>
              </a:rPr>
              <a:t>Will Stuart</a:t>
            </a:r>
            <a:endParaRPr lang="en-US" sz="1400" dirty="0">
              <a:solidFill>
                <a:schemeClr val="bg1"/>
              </a:solidFill>
            </a:endParaRPr>
          </a:p>
        </p:txBody>
      </p:sp>
      <p:sp>
        <p:nvSpPr>
          <p:cNvPr id="6" name="Title 1"/>
          <p:cNvSpPr txBox="1">
            <a:spLocks/>
          </p:cNvSpPr>
          <p:nvPr/>
        </p:nvSpPr>
        <p:spPr>
          <a:xfrm>
            <a:off x="457200" y="146928"/>
            <a:ext cx="8229600" cy="530760"/>
          </a:xfrm>
          <a:prstGeom prst="rect">
            <a:avLst/>
          </a:prstGeom>
        </p:spPr>
        <p:txBody>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dirty="0" smtClean="0"/>
              <a:t>Eastern Aromatic Aster</a:t>
            </a:r>
            <a:endParaRPr lang="en-US" dirty="0"/>
          </a:p>
        </p:txBody>
      </p:sp>
    </p:spTree>
    <p:extLst>
      <p:ext uri="{BB962C8B-B14F-4D97-AF65-F5344CB8AC3E}">
        <p14:creationId xmlns:p14="http://schemas.microsoft.com/office/powerpoint/2010/main" val="18362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15011"/>
            <a:ext cx="4864789" cy="6142989"/>
          </a:xfrm>
        </p:spPr>
      </p:pic>
      <p:sp>
        <p:nvSpPr>
          <p:cNvPr id="6" name="Content Placeholder 3"/>
          <p:cNvSpPr txBox="1">
            <a:spLocks/>
          </p:cNvSpPr>
          <p:nvPr/>
        </p:nvSpPr>
        <p:spPr>
          <a:xfrm>
            <a:off x="5187821" y="1047624"/>
            <a:ext cx="3676262" cy="5383454"/>
          </a:xfrm>
          <a:prstGeom prst="rect">
            <a:avLst/>
          </a:prstGeom>
        </p:spPr>
        <p:txBody>
          <a:bodyPr vert="horz" lIns="0" tIns="0" rIns="0" bIns="0" rtlCol="0" anchor="ctr" anchorCtr="0">
            <a:normAutofit/>
          </a:bodyPr>
          <a:lstStyle>
            <a:lvl1pPr marL="0" indent="0" algn="l" defTabSz="457200" rtl="0" eaLnBrk="1" latinLnBrk="0" hangingPunct="1">
              <a:lnSpc>
                <a:spcPct val="90000"/>
              </a:lnSpc>
              <a:spcBef>
                <a:spcPct val="20000"/>
              </a:spcBef>
              <a:spcAft>
                <a:spcPts val="600"/>
              </a:spcAft>
              <a:buClr>
                <a:schemeClr val="accent1"/>
              </a:buClr>
              <a:buFont typeface="Arial"/>
              <a:buNone/>
              <a:defRPr sz="3600" kern="1200">
                <a:solidFill>
                  <a:schemeClr val="accent1"/>
                </a:solidFill>
                <a:latin typeface="+mn-lt"/>
                <a:ea typeface="+mn-ea"/>
                <a:cs typeface="+mn-cs"/>
              </a:defRPr>
            </a:lvl1pPr>
            <a:lvl2pPr marL="548640" indent="-274320" algn="l" defTabSz="457200" rtl="0" eaLnBrk="1" latinLnBrk="0" hangingPunct="1">
              <a:spcBef>
                <a:spcPts val="1200"/>
              </a:spcBef>
              <a:buClr>
                <a:schemeClr val="accent1"/>
              </a:buClr>
              <a:buFont typeface="Wingdings" charset="2"/>
              <a:buChar char="§"/>
              <a:defRPr sz="2200" kern="1200">
                <a:solidFill>
                  <a:schemeClr val="tx1"/>
                </a:solidFill>
                <a:latin typeface="+mn-lt"/>
                <a:ea typeface="+mn-ea"/>
                <a:cs typeface="+mn-cs"/>
              </a:defRPr>
            </a:lvl2pPr>
            <a:lvl3pPr marL="914400" indent="-22860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3pPr>
            <a:lvl4pPr marL="146304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Southport/Oak Island/Bald Head</a:t>
            </a:r>
          </a:p>
          <a:p>
            <a:pPr lvl="1"/>
            <a:r>
              <a:rPr lang="en-US" sz="2800" dirty="0" smtClean="0"/>
              <a:t>30 years</a:t>
            </a:r>
          </a:p>
          <a:p>
            <a:pPr lvl="1"/>
            <a:r>
              <a:rPr lang="en-US" sz="2800" dirty="0" smtClean="0"/>
              <a:t>First 1959</a:t>
            </a:r>
          </a:p>
          <a:p>
            <a:pPr lvl="1"/>
            <a:r>
              <a:rPr lang="en-US" sz="2800" dirty="0" smtClean="0"/>
              <a:t>148 to 179 species – among highest in NC</a:t>
            </a:r>
          </a:p>
          <a:p>
            <a:pPr lvl="1"/>
            <a:r>
              <a:rPr lang="en-US" sz="2800" dirty="0" smtClean="0"/>
              <a:t>Cape Fear Audubon Society organizes the count</a:t>
            </a:r>
          </a:p>
          <a:p>
            <a:endParaRPr lang="en-US" dirty="0"/>
          </a:p>
        </p:txBody>
      </p:sp>
    </p:spTree>
    <p:extLst>
      <p:ext uri="{BB962C8B-B14F-4D97-AF65-F5344CB8AC3E}">
        <p14:creationId xmlns:p14="http://schemas.microsoft.com/office/powerpoint/2010/main" val="16929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Keep Bald Head Bald Head!</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4533"/>
          <a:stretch/>
        </p:blipFill>
        <p:spPr>
          <a:xfrm>
            <a:off x="0" y="1682496"/>
            <a:ext cx="9144000" cy="5175504"/>
          </a:xfrm>
          <a:prstGeom prst="rect">
            <a:avLst/>
          </a:prstGeom>
        </p:spPr>
      </p:pic>
    </p:spTree>
    <p:extLst>
      <p:ext uri="{BB962C8B-B14F-4D97-AF65-F5344CB8AC3E}">
        <p14:creationId xmlns:p14="http://schemas.microsoft.com/office/powerpoint/2010/main" val="322855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udubon">
      <a:dk1>
        <a:srgbClr val="262626"/>
      </a:dk1>
      <a:lt1>
        <a:sysClr val="window" lastClr="FFFFFF"/>
      </a:lt1>
      <a:dk2>
        <a:srgbClr val="453028"/>
      </a:dk2>
      <a:lt2>
        <a:srgbClr val="F8F9F4"/>
      </a:lt2>
      <a:accent1>
        <a:srgbClr val="06ABE1"/>
      </a:accent1>
      <a:accent2>
        <a:srgbClr val="E18500"/>
      </a:accent2>
      <a:accent3>
        <a:srgbClr val="91C400"/>
      </a:accent3>
      <a:accent4>
        <a:srgbClr val="CC3F50"/>
      </a:accent4>
      <a:accent5>
        <a:srgbClr val="A9A8AD"/>
      </a:accent5>
      <a:accent6>
        <a:srgbClr val="CFAB35"/>
      </a:accent6>
      <a:hlink>
        <a:srgbClr val="0000FF"/>
      </a:hlink>
      <a:folHlink>
        <a:srgbClr val="800080"/>
      </a:folHlink>
    </a:clrScheme>
    <a:fontScheme name="Audubo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e9e4c878-e3ad-4ee5-b937-70df3e1cc7fe">7SUXFNCRWVX5-175-41</_dlc_DocId>
    <_dlc_DocIdUrl xmlns="e9e4c878-e3ad-4ee5-b937-70df3e1cc7fe">
      <Url>https://audsoc.sharepoint.com/EngagementPublic/_layouts/15/DocIdRedir.aspx?ID=7SUXFNCRWVX5-175-41</Url>
      <Description>7SUXFNCRWVX5-175-41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5C21A395D3B547A9666A722D32174C" ma:contentTypeVersion="3" ma:contentTypeDescription="Create a new document." ma:contentTypeScope="" ma:versionID="2ce2c80d5e9cca2e594b80b3749abe0a">
  <xsd:schema xmlns:xsd="http://www.w3.org/2001/XMLSchema" xmlns:xs="http://www.w3.org/2001/XMLSchema" xmlns:p="http://schemas.microsoft.com/office/2006/metadata/properties" xmlns:ns2="e9e4c878-e3ad-4ee5-b937-70df3e1cc7fe" xmlns:ns3="d55b5340-2bae-4d12-a005-edf05a83d572" targetNamespace="http://schemas.microsoft.com/office/2006/metadata/properties" ma:root="true" ma:fieldsID="d4c4e492fb567c6be827c0735012a3c0" ns2:_="" ns3:_="">
    <xsd:import namespace="e9e4c878-e3ad-4ee5-b937-70df3e1cc7fe"/>
    <xsd:import namespace="d55b5340-2bae-4d12-a005-edf05a83d572"/>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e4c878-e3ad-4ee5-b937-70df3e1cc7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5b5340-2bae-4d12-a005-edf05a83d572" elementFormDefault="qualified">
    <xsd:import namespace="http://schemas.microsoft.com/office/2006/documentManagement/types"/>
    <xsd:import namespace="http://schemas.microsoft.com/office/infopath/2007/PartnerControls"/>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15AEE6-7A23-4048-B21B-49ECCD95099F}">
  <ds:schemaRefs>
    <ds:schemaRef ds:uri="d55b5340-2bae-4d12-a005-edf05a83d572"/>
    <ds:schemaRef ds:uri="e9e4c878-e3ad-4ee5-b937-70df3e1cc7f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dcmitype/"/>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A62DBE35-D507-433A-9238-45157C811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e4c878-e3ad-4ee5-b937-70df3e1cc7fe"/>
    <ds:schemaRef ds:uri="d55b5340-2bae-4d12-a005-edf05a83d5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1419D5-91D0-4D46-B8AF-D85FD6D0C0C6}">
  <ds:schemaRefs>
    <ds:schemaRef ds:uri="http://schemas.microsoft.com/sharepoint/events"/>
  </ds:schemaRefs>
</ds:datastoreItem>
</file>

<file path=customXml/itemProps4.xml><?xml version="1.0" encoding="utf-8"?>
<ds:datastoreItem xmlns:ds="http://schemas.openxmlformats.org/officeDocument/2006/customXml" ds:itemID="{F7945A09-E6A2-4378-AA39-BE3104BC36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10161</TotalTime>
  <Words>2171</Words>
  <Application>Microsoft Office PowerPoint</Application>
  <PresentationFormat>On-screen Show (4:3)</PresentationFormat>
  <Paragraphs>468</Paragraphs>
  <Slides>71</Slides>
  <Notes>60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Arial</vt:lpstr>
      <vt:lpstr>Avenir Roman</vt:lpstr>
      <vt:lpstr>Bookman Old Style</vt:lpstr>
      <vt:lpstr>Calibri</vt:lpstr>
      <vt:lpstr>Open Sans</vt:lpstr>
      <vt:lpstr>Open Sans</vt:lpstr>
      <vt:lpstr>Open Sans Light</vt:lpstr>
      <vt:lpstr>Tahoma</vt:lpstr>
      <vt:lpstr>Tahoma Bold</vt:lpstr>
      <vt:lpstr>Times New Roman</vt:lpstr>
      <vt:lpstr>Wingdings</vt:lpstr>
      <vt:lpstr>Office Theme</vt:lpstr>
      <vt:lpstr>Bird-Friendly Bald Head Island</vt:lpstr>
      <vt:lpstr>   Vision:  Bird-Friendly Communities across North Carolina give   birds the opportunity to succeed by providing connected  habitat dominated by native plants; minimizing hazards  posed by the built environment; and engaging people of  all ages and backgrounds in stewardship of nature.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Group #1: Berries &amp; Fruits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Group #2: Insects</vt:lpstr>
      <vt:lpstr>PowerPoint Presentation</vt:lpstr>
      <vt:lpstr>PowerPoint Presentation</vt:lpstr>
      <vt:lpstr>PowerPoint Presentation</vt:lpstr>
      <vt:lpstr>PowerPoint Presentation</vt:lpstr>
      <vt:lpstr>Food Group #3: Nuts &amp; Seeds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Group #4: Nectar</vt:lpstr>
      <vt:lpstr>PowerPoint Presentation</vt:lpstr>
      <vt:lpstr>PowerPoint Presentation</vt:lpstr>
      <vt:lpstr>PowerPoint Presentation</vt:lpstr>
      <vt:lpstr>Carolina Jessamine</vt:lpstr>
      <vt:lpstr>PowerPoint Presentation</vt:lpstr>
      <vt:lpstr>PowerPoint Presentation</vt:lpstr>
      <vt:lpstr>PowerPoint Presentation</vt:lpstr>
      <vt:lpstr>PowerPoint Presentation</vt:lpstr>
      <vt:lpstr>Build a Brush Pile</vt:lpstr>
      <vt:lpstr>Leaf Litter</vt:lpstr>
      <vt:lpstr>Snags</vt:lpstr>
      <vt:lpstr>PowerPoint Presentation</vt:lpstr>
      <vt:lpstr>PowerPoint Presentation</vt:lpstr>
      <vt:lpstr>PowerPoint Presentation</vt:lpstr>
      <vt:lpstr>PowerPoint Presentation</vt:lpstr>
      <vt:lpstr>Cats Indoors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Virginia Sweetspire, Itea virginica</vt:lpstr>
      <vt:lpstr>Crossvine</vt:lpstr>
      <vt:lpstr>PowerPoint Presentation</vt:lpstr>
      <vt:lpstr>PowerPoint Presentation</vt:lpstr>
    </vt:vector>
  </TitlesOfParts>
  <Company>Marktime Media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Schulp</dc:creator>
  <cp:lastModifiedBy>Hooks Systems</cp:lastModifiedBy>
  <cp:revision>133</cp:revision>
  <dcterms:created xsi:type="dcterms:W3CDTF">2014-08-13T15:20:23Z</dcterms:created>
  <dcterms:modified xsi:type="dcterms:W3CDTF">2016-08-18T19:20:50Z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0x0101003D5C21A395D3B547A9666A722D32174C</vt:lpwstr>
  </property>
  <property fmtid="{D5CDD505-2E9C-101B-9397-08002B2CF9AE}" pid="3" name="_dlc_DocIdItemGuid">
    <vt:lpwstr>eca3360b-3d72-49b7-8590-0cb00e267633</vt:lpwstr>
  </property>
</Properties>
</file>